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2"/>
  </p:notesMasterIdLst>
  <p:sldIdLst>
    <p:sldId id="280" r:id="rId3"/>
    <p:sldId id="293" r:id="rId4"/>
    <p:sldId id="314" r:id="rId5"/>
    <p:sldId id="315" r:id="rId6"/>
    <p:sldId id="316" r:id="rId7"/>
    <p:sldId id="296" r:id="rId8"/>
    <p:sldId id="325" r:id="rId9"/>
    <p:sldId id="326" r:id="rId10"/>
    <p:sldId id="324" r:id="rId11"/>
    <p:sldId id="327" r:id="rId12"/>
    <p:sldId id="328" r:id="rId13"/>
    <p:sldId id="285" r:id="rId14"/>
    <p:sldId id="295" r:id="rId15"/>
    <p:sldId id="322" r:id="rId16"/>
    <p:sldId id="323" r:id="rId17"/>
    <p:sldId id="286" r:id="rId18"/>
    <p:sldId id="329" r:id="rId19"/>
    <p:sldId id="305" r:id="rId20"/>
    <p:sldId id="306" r:id="rId21"/>
    <p:sldId id="307" r:id="rId22"/>
    <p:sldId id="308" r:id="rId23"/>
    <p:sldId id="273" r:id="rId24"/>
    <p:sldId id="303" r:id="rId25"/>
    <p:sldId id="298" r:id="rId26"/>
    <p:sldId id="299" r:id="rId27"/>
    <p:sldId id="300" r:id="rId28"/>
    <p:sldId id="301" r:id="rId29"/>
    <p:sldId id="302" r:id="rId30"/>
    <p:sldId id="304" r:id="rId31"/>
    <p:sldId id="309" r:id="rId32"/>
    <p:sldId id="310" r:id="rId33"/>
    <p:sldId id="311" r:id="rId34"/>
    <p:sldId id="312" r:id="rId35"/>
    <p:sldId id="313" r:id="rId36"/>
    <p:sldId id="287" r:id="rId37"/>
    <p:sldId id="330" r:id="rId38"/>
    <p:sldId id="317" r:id="rId39"/>
    <p:sldId id="318" r:id="rId40"/>
    <p:sldId id="292" r:id="rId4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8" autoAdjust="0"/>
    <p:restoredTop sz="85294" autoAdjust="0"/>
  </p:normalViewPr>
  <p:slideViewPr>
    <p:cSldViewPr snapToGrid="0" snapToObjects="1">
      <p:cViewPr varScale="1">
        <p:scale>
          <a:sx n="62" d="100"/>
          <a:sy n="62" d="100"/>
        </p:scale>
        <p:origin x="88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2019/1/13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16</a:t>
            </a:fld>
            <a:endParaRPr lang="zh-CN" altLang="en-US"/>
          </a:p>
        </p:txBody>
      </p:sp>
    </p:spTree>
    <p:extLst>
      <p:ext uri="{BB962C8B-B14F-4D97-AF65-F5344CB8AC3E}">
        <p14:creationId xmlns:p14="http://schemas.microsoft.com/office/powerpoint/2010/main" val="272520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18</a:t>
            </a:fld>
            <a:endParaRPr lang="zh-CN" altLang="en-US"/>
          </a:p>
        </p:txBody>
      </p:sp>
    </p:spTree>
    <p:extLst>
      <p:ext uri="{BB962C8B-B14F-4D97-AF65-F5344CB8AC3E}">
        <p14:creationId xmlns:p14="http://schemas.microsoft.com/office/powerpoint/2010/main" val="416006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19</a:t>
            </a:fld>
            <a:endParaRPr lang="zh-CN" altLang="en-US"/>
          </a:p>
        </p:txBody>
      </p:sp>
    </p:spTree>
    <p:extLst>
      <p:ext uri="{BB962C8B-B14F-4D97-AF65-F5344CB8AC3E}">
        <p14:creationId xmlns:p14="http://schemas.microsoft.com/office/powerpoint/2010/main" val="297480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20</a:t>
            </a:fld>
            <a:endParaRPr lang="zh-CN" altLang="en-US"/>
          </a:p>
        </p:txBody>
      </p:sp>
    </p:spTree>
    <p:extLst>
      <p:ext uri="{BB962C8B-B14F-4D97-AF65-F5344CB8AC3E}">
        <p14:creationId xmlns:p14="http://schemas.microsoft.com/office/powerpoint/2010/main" val="318200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21</a:t>
            </a:fld>
            <a:endParaRPr lang="zh-CN" altLang="en-US"/>
          </a:p>
        </p:txBody>
      </p:sp>
    </p:spTree>
    <p:extLst>
      <p:ext uri="{BB962C8B-B14F-4D97-AF65-F5344CB8AC3E}">
        <p14:creationId xmlns:p14="http://schemas.microsoft.com/office/powerpoint/2010/main" val="255210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22</a:t>
            </a:fld>
            <a:endParaRPr lang="zh-CN" altLang="en-US"/>
          </a:p>
        </p:txBody>
      </p:sp>
    </p:spTree>
    <p:extLst>
      <p:ext uri="{BB962C8B-B14F-4D97-AF65-F5344CB8AC3E}">
        <p14:creationId xmlns:p14="http://schemas.microsoft.com/office/powerpoint/2010/main" val="192502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23</a:t>
            </a:fld>
            <a:endParaRPr lang="zh-CN" altLang="en-US"/>
          </a:p>
        </p:txBody>
      </p:sp>
    </p:spTree>
    <p:extLst>
      <p:ext uri="{BB962C8B-B14F-4D97-AF65-F5344CB8AC3E}">
        <p14:creationId xmlns:p14="http://schemas.microsoft.com/office/powerpoint/2010/main" val="413284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35</a:t>
            </a:fld>
            <a:endParaRPr lang="zh-CN" altLang="en-US"/>
          </a:p>
        </p:txBody>
      </p:sp>
    </p:spTree>
    <p:extLst>
      <p:ext uri="{BB962C8B-B14F-4D97-AF65-F5344CB8AC3E}">
        <p14:creationId xmlns:p14="http://schemas.microsoft.com/office/powerpoint/2010/main" val="33438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435DCA-F7DA-4348-A7B2-EBF7E58CC170}" type="slidenum">
              <a:rPr lang="zh-CN" altLang="en-US" smtClean="0"/>
              <a:t>36</a:t>
            </a:fld>
            <a:endParaRPr lang="zh-CN" altLang="en-US"/>
          </a:p>
        </p:txBody>
      </p:sp>
    </p:spTree>
    <p:extLst>
      <p:ext uri="{BB962C8B-B14F-4D97-AF65-F5344CB8AC3E}">
        <p14:creationId xmlns:p14="http://schemas.microsoft.com/office/powerpoint/2010/main" val="569735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37</a:t>
            </a:fld>
            <a:endParaRPr lang="zh-CN" altLang="en-US"/>
          </a:p>
        </p:txBody>
      </p:sp>
    </p:spTree>
    <p:extLst>
      <p:ext uri="{BB962C8B-B14F-4D97-AF65-F5344CB8AC3E}">
        <p14:creationId xmlns:p14="http://schemas.microsoft.com/office/powerpoint/2010/main" val="343646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2040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38</a:t>
            </a:fld>
            <a:endParaRPr lang="zh-CN" altLang="en-US"/>
          </a:p>
        </p:txBody>
      </p:sp>
    </p:spTree>
    <p:extLst>
      <p:ext uri="{BB962C8B-B14F-4D97-AF65-F5344CB8AC3E}">
        <p14:creationId xmlns:p14="http://schemas.microsoft.com/office/powerpoint/2010/main" val="130981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39</a:t>
            </a:fld>
            <a:endParaRPr lang="zh-CN" altLang="en-US"/>
          </a:p>
        </p:txBody>
      </p:sp>
    </p:spTree>
    <p:extLst>
      <p:ext uri="{BB962C8B-B14F-4D97-AF65-F5344CB8AC3E}">
        <p14:creationId xmlns:p14="http://schemas.microsoft.com/office/powerpoint/2010/main" val="209842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189386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699266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23782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2094391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12</a:t>
            </a:fld>
            <a:endParaRPr lang="zh-CN" altLang="en-US"/>
          </a:p>
        </p:txBody>
      </p:sp>
    </p:spTree>
    <p:extLst>
      <p:ext uri="{BB962C8B-B14F-4D97-AF65-F5344CB8AC3E}">
        <p14:creationId xmlns:p14="http://schemas.microsoft.com/office/powerpoint/2010/main" val="341493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14</a:t>
            </a:fld>
            <a:endParaRPr lang="zh-CN" altLang="en-US"/>
          </a:p>
        </p:txBody>
      </p:sp>
    </p:spTree>
    <p:extLst>
      <p:ext uri="{BB962C8B-B14F-4D97-AF65-F5344CB8AC3E}">
        <p14:creationId xmlns:p14="http://schemas.microsoft.com/office/powerpoint/2010/main" val="4186130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15</a:t>
            </a:fld>
            <a:endParaRPr lang="zh-CN" altLang="en-US"/>
          </a:p>
        </p:txBody>
      </p:sp>
    </p:spTree>
    <p:extLst>
      <p:ext uri="{BB962C8B-B14F-4D97-AF65-F5344CB8AC3E}">
        <p14:creationId xmlns:p14="http://schemas.microsoft.com/office/powerpoint/2010/main" val="1508187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hyperlink" Target="https://github.com/eternicode/bootstrap-datepicker"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bootstrap-table.wenzhixin.net.cn/" TargetMode="External"/><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hyperlink" Target="https://echarts.baidu.com/" TargetMode="External"/><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pring.io/projects/spring-boot/" TargetMode="External"/><Relationship Id="rId3" Type="http://schemas.openxmlformats.org/officeDocument/2006/relationships/hyperlink" Target="https://v3.bootcss.com/" TargetMode="External"/><Relationship Id="rId7" Type="http://schemas.openxmlformats.org/officeDocument/2006/relationships/hyperlink" Target="http://www.runoob.com/"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bootstrap-table.wenzhixin.net.cn/docs/api/table-options/" TargetMode="External"/><Relationship Id="rId5" Type="http://schemas.openxmlformats.org/officeDocument/2006/relationships/hyperlink" Target="https://developer.mozilla.org/zh-CN/docs/Web/JavaScript" TargetMode="External"/><Relationship Id="rId4" Type="http://schemas.openxmlformats.org/officeDocument/2006/relationships/hyperlink" Target="https://echarts.baidu.com/index.html" TargetMode="External"/><Relationship Id="rId9" Type="http://schemas.openxmlformats.org/officeDocument/2006/relationships/hyperlink" Target="https://dev.mysql.com/doc/"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个人财务管理系统的设计与开发</a:t>
            </a:r>
            <a:endParaRPr lang="en-US" altLang="zh-CN" dirty="0">
              <a:latin typeface="Segoe UI"/>
              <a:ea typeface="微软雅黑"/>
            </a:endParaRPr>
          </a:p>
        </p:txBody>
      </p:sp>
      <p:sp>
        <p:nvSpPr>
          <p:cNvPr id="5" name="文本占位符 4"/>
          <p:cNvSpPr>
            <a:spLocks noGrp="1"/>
          </p:cNvSpPr>
          <p:nvPr>
            <p:ph type="body" sz="quarter" idx="13"/>
          </p:nvPr>
        </p:nvSpPr>
        <p:spPr>
          <a:xfrm>
            <a:off x="3155230" y="6405020"/>
            <a:ext cx="5881540" cy="508364"/>
          </a:xfrm>
        </p:spPr>
        <p:txBody>
          <a:bodyPr/>
          <a:lstStyle/>
          <a:p>
            <a:r>
              <a:rPr lang="en-US" altLang="zh-CN" sz="1600" dirty="0">
                <a:latin typeface="Comic Sans MS" panose="030F0702030302020204" pitchFamily="66" charset="0"/>
                <a:ea typeface="微软雅黑"/>
              </a:rPr>
              <a:t>PRESENTED BY </a:t>
            </a:r>
            <a:r>
              <a:rPr lang="en-US" altLang="zh-CN" sz="1600" dirty="0" smtClean="0">
                <a:latin typeface="Comic Sans MS" panose="030F0702030302020204" pitchFamily="66" charset="0"/>
                <a:ea typeface="微软雅黑"/>
              </a:rPr>
              <a:t>HUSTEIC</a:t>
            </a:r>
            <a:endParaRPr lang="en-US" altLang="zh-CN" sz="1600" dirty="0">
              <a:latin typeface="Comic Sans MS" panose="030F0702030302020204" pitchFamily="66" charset="0"/>
              <a:ea typeface="微软雅黑"/>
            </a:endParaRPr>
          </a:p>
        </p:txBody>
      </p:sp>
      <p:sp>
        <p:nvSpPr>
          <p:cNvPr id="7" name="文本框 6"/>
          <p:cNvSpPr txBox="1"/>
          <p:nvPr/>
        </p:nvSpPr>
        <p:spPr>
          <a:xfrm>
            <a:off x="731521" y="5738417"/>
            <a:ext cx="3643532" cy="412421"/>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指导</a:t>
            </a:r>
            <a:r>
              <a:rPr lang="zh-CN" altLang="en-US" sz="1600" kern="0" dirty="0" smtClean="0">
                <a:latin typeface="微软雅黑" panose="020B0503020204020204" pitchFamily="34" charset="-122"/>
                <a:ea typeface="微软雅黑" panose="020B0503020204020204" pitchFamily="34" charset="-122"/>
                <a:cs typeface="+mn-ea"/>
                <a:sym typeface="+mn-lt"/>
              </a:rPr>
              <a:t>老师：曲以东</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10" name="文本占位符 4"/>
          <p:cNvSpPr>
            <a:spLocks noGrp="1"/>
          </p:cNvSpPr>
          <p:nvPr>
            <p:ph type="body" sz="quarter" idx="13"/>
          </p:nvPr>
        </p:nvSpPr>
        <p:spPr>
          <a:xfrm>
            <a:off x="8074855" y="5685276"/>
            <a:ext cx="3829379" cy="508364"/>
          </a:xfrm>
        </p:spPr>
        <p:txBody>
          <a:bodyPr/>
          <a:lstStyle/>
          <a:p>
            <a:r>
              <a:rPr lang="zh-CN" altLang="en-US" sz="1800" dirty="0" smtClean="0">
                <a:latin typeface="Segoe UI"/>
                <a:ea typeface="微软雅黑"/>
              </a:rPr>
              <a:t>小组成员：</a:t>
            </a:r>
            <a:endParaRPr lang="en-US" altLang="zh-CN" sz="1800" dirty="0" smtClean="0">
              <a:latin typeface="Segoe UI"/>
              <a:ea typeface="微软雅黑"/>
            </a:endParaRPr>
          </a:p>
          <a:p>
            <a:r>
              <a:rPr lang="en-US" altLang="zh-CN" sz="1800" dirty="0" smtClean="0">
                <a:latin typeface="Segoe UI"/>
                <a:ea typeface="微软雅黑"/>
              </a:rPr>
              <a:t>	        </a:t>
            </a:r>
            <a:r>
              <a:rPr lang="zh-CN" altLang="en-US" sz="1800" dirty="0" smtClean="0">
                <a:latin typeface="Segoe UI"/>
                <a:ea typeface="微软雅黑"/>
              </a:rPr>
              <a:t>谢胜澄</a:t>
            </a:r>
            <a:endParaRPr lang="en-US" altLang="zh-CN" sz="1800" dirty="0" smtClean="0">
              <a:latin typeface="Segoe UI"/>
              <a:ea typeface="微软雅黑"/>
            </a:endParaRPr>
          </a:p>
          <a:p>
            <a:r>
              <a:rPr lang="en-US" altLang="zh-CN" sz="1800" dirty="0" smtClean="0">
                <a:latin typeface="Segoe UI"/>
                <a:ea typeface="微软雅黑"/>
              </a:rPr>
              <a:t>    	        </a:t>
            </a:r>
            <a:r>
              <a:rPr lang="zh-CN" altLang="en-US" sz="1800" dirty="0" smtClean="0">
                <a:latin typeface="Segoe UI"/>
                <a:ea typeface="微软雅黑"/>
              </a:rPr>
              <a:t>慕涤凡</a:t>
            </a:r>
            <a:endParaRPr lang="en-US" altLang="zh-CN" sz="1800" dirty="0" smtClean="0">
              <a:latin typeface="Segoe UI"/>
              <a:ea typeface="微软雅黑"/>
            </a:endParaRPr>
          </a:p>
          <a:p>
            <a:r>
              <a:rPr lang="en-US" altLang="zh-CN" sz="1800" dirty="0" smtClean="0">
                <a:latin typeface="Segoe UI"/>
                <a:ea typeface="微软雅黑"/>
              </a:rPr>
              <a:t> 	        </a:t>
            </a:r>
            <a:r>
              <a:rPr lang="zh-CN" altLang="en-US" sz="1800" dirty="0" smtClean="0">
                <a:latin typeface="Segoe UI"/>
                <a:ea typeface="微软雅黑"/>
              </a:rPr>
              <a:t>隆卓杭</a:t>
            </a:r>
            <a:endParaRPr lang="en-US" altLang="zh-CN" sz="1800" dirty="0" smtClean="0">
              <a:latin typeface="Segoe UI"/>
              <a:ea typeface="微软雅黑"/>
            </a:endParaRPr>
          </a:p>
          <a:p>
            <a:endParaRPr lang="en-US" altLang="zh-CN" sz="1800" dirty="0">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43"/>
          <p:cNvSpPr txBox="1">
            <a:spLocks/>
          </p:cNvSpPr>
          <p:nvPr/>
        </p:nvSpPr>
        <p:spPr>
          <a:xfrm>
            <a:off x="-1901121" y="438989"/>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smtClean="0">
                <a:latin typeface="+mn-ea"/>
                <a:ea typeface="+mn-ea"/>
              </a:rPr>
              <a:t>数据库</a:t>
            </a:r>
            <a:endParaRPr lang="zh-CN" altLang="en-US" sz="1800" dirty="0">
              <a:latin typeface="+mn-ea"/>
              <a:ea typeface="+mn-ea"/>
            </a:endParaRPr>
          </a:p>
        </p:txBody>
      </p:sp>
      <p:sp>
        <p:nvSpPr>
          <p:cNvPr id="4" name="矩形 3"/>
          <p:cNvSpPr/>
          <p:nvPr/>
        </p:nvSpPr>
        <p:spPr>
          <a:xfrm>
            <a:off x="748144" y="843171"/>
            <a:ext cx="10266220" cy="1754326"/>
          </a:xfrm>
          <a:prstGeom prst="rect">
            <a:avLst/>
          </a:prstGeom>
        </p:spPr>
        <p:txBody>
          <a:bodyPr wrap="square">
            <a:spAutoFit/>
          </a:bodyPr>
          <a:lstStyle/>
          <a:p>
            <a:pPr algn="just"/>
            <a:r>
              <a:rPr lang="en-US" altLang="zh-CN" dirty="0" smtClean="0">
                <a:solidFill>
                  <a:srgbClr val="222222"/>
                </a:solidFill>
                <a:latin typeface="+mn-ea"/>
              </a:rPr>
              <a:t>	MySQL</a:t>
            </a:r>
            <a:r>
              <a:rPr lang="zh-CN" altLang="en-US" dirty="0" smtClean="0">
                <a:solidFill>
                  <a:srgbClr val="222222"/>
                </a:solidFill>
                <a:latin typeface="+mn-ea"/>
              </a:rPr>
              <a:t>是一种关系型数据库，关系数据库</a:t>
            </a:r>
            <a:r>
              <a:rPr lang="zh-CN" altLang="en-US" dirty="0">
                <a:solidFill>
                  <a:srgbClr val="222222"/>
                </a:solidFill>
                <a:latin typeface="+mn-ea"/>
              </a:rPr>
              <a:t>就是数据库中的表采用二维表格来存储数据，是一种按行与列排列的具有相关信息的逻辑</a:t>
            </a:r>
            <a:r>
              <a:rPr lang="zh-CN" altLang="en-US" dirty="0" smtClean="0">
                <a:solidFill>
                  <a:srgbClr val="222222"/>
                </a:solidFill>
                <a:latin typeface="+mn-ea"/>
              </a:rPr>
              <a:t>组，表</a:t>
            </a:r>
            <a:r>
              <a:rPr lang="zh-CN" altLang="en-US" dirty="0">
                <a:solidFill>
                  <a:srgbClr val="222222"/>
                </a:solidFill>
                <a:latin typeface="+mn-ea"/>
              </a:rPr>
              <a:t>和表之间可以通过数据关系进行关联</a:t>
            </a:r>
            <a:r>
              <a:rPr lang="zh-CN" altLang="en-US" dirty="0" smtClean="0">
                <a:solidFill>
                  <a:srgbClr val="222222"/>
                </a:solidFill>
                <a:latin typeface="+mn-ea"/>
              </a:rPr>
              <a:t>。采用</a:t>
            </a:r>
            <a:r>
              <a:rPr lang="en-US" altLang="zh-CN" dirty="0" smtClean="0">
                <a:solidFill>
                  <a:srgbClr val="222222"/>
                </a:solidFill>
                <a:latin typeface="+mn-ea"/>
              </a:rPr>
              <a:t>Spring Data </a:t>
            </a:r>
            <a:r>
              <a:rPr lang="en-US" altLang="zh-CN" dirty="0" err="1" smtClean="0">
                <a:solidFill>
                  <a:srgbClr val="222222"/>
                </a:solidFill>
                <a:latin typeface="+mn-ea"/>
              </a:rPr>
              <a:t>Jpa</a:t>
            </a:r>
            <a:r>
              <a:rPr lang="zh-CN" altLang="en-US" dirty="0" smtClean="0">
                <a:solidFill>
                  <a:srgbClr val="222222"/>
                </a:solidFill>
                <a:latin typeface="+mn-ea"/>
              </a:rPr>
              <a:t>进行</a:t>
            </a:r>
            <a:r>
              <a:rPr lang="en-US" altLang="zh-CN" dirty="0" smtClean="0">
                <a:solidFill>
                  <a:srgbClr val="222222"/>
                </a:solidFill>
                <a:latin typeface="+mn-ea"/>
              </a:rPr>
              <a:t>ORM</a:t>
            </a:r>
            <a:r>
              <a:rPr lang="zh-CN" altLang="en-US" dirty="0" smtClean="0">
                <a:solidFill>
                  <a:srgbClr val="222222"/>
                </a:solidFill>
                <a:latin typeface="+mn-ea"/>
              </a:rPr>
              <a:t>映射，产生响应的表结构。因而，</a:t>
            </a:r>
            <a:r>
              <a:rPr lang="zh-CN" altLang="en-US" dirty="0">
                <a:solidFill>
                  <a:srgbClr val="222222"/>
                </a:solidFill>
                <a:latin typeface="+mn-ea"/>
              </a:rPr>
              <a:t>可以</a:t>
            </a:r>
            <a:r>
              <a:rPr lang="zh-CN" altLang="en-US" dirty="0" smtClean="0">
                <a:solidFill>
                  <a:srgbClr val="222222"/>
                </a:solidFill>
                <a:latin typeface="+mn-ea"/>
              </a:rPr>
              <a:t>使用</a:t>
            </a:r>
            <a:r>
              <a:rPr lang="zh-CN" altLang="en-US" dirty="0">
                <a:solidFill>
                  <a:srgbClr val="222222"/>
                </a:solidFill>
                <a:latin typeface="+mn-ea"/>
              </a:rPr>
              <a:t>用户信息</a:t>
            </a:r>
            <a:r>
              <a:rPr lang="en-US" altLang="zh-CN" dirty="0">
                <a:solidFill>
                  <a:srgbClr val="222222"/>
                </a:solidFill>
                <a:latin typeface="+mn-ea"/>
              </a:rPr>
              <a:t>user</a:t>
            </a:r>
            <a:r>
              <a:rPr lang="zh-CN" altLang="en-US" dirty="0">
                <a:solidFill>
                  <a:srgbClr val="222222"/>
                </a:solidFill>
                <a:latin typeface="+mn-ea"/>
              </a:rPr>
              <a:t>表与记录</a:t>
            </a:r>
            <a:r>
              <a:rPr lang="en-US" altLang="zh-CN" dirty="0" err="1">
                <a:latin typeface="+mn-ea"/>
              </a:rPr>
              <a:t>basicrecord</a:t>
            </a:r>
            <a:r>
              <a:rPr lang="zh-CN" altLang="en-US" dirty="0" smtClean="0">
                <a:solidFill>
                  <a:srgbClr val="222222"/>
                </a:solidFill>
                <a:latin typeface="+mn-ea"/>
              </a:rPr>
              <a:t>表两张表来存储信息</a:t>
            </a:r>
            <a:r>
              <a:rPr lang="zh-CN" altLang="en-US" dirty="0">
                <a:solidFill>
                  <a:srgbClr val="222222"/>
                </a:solidFill>
                <a:latin typeface="+mn-ea"/>
              </a:rPr>
              <a:t>，通过将</a:t>
            </a:r>
            <a:r>
              <a:rPr lang="en-US" altLang="zh-CN" dirty="0">
                <a:solidFill>
                  <a:srgbClr val="222222"/>
                </a:solidFill>
                <a:latin typeface="+mn-ea"/>
              </a:rPr>
              <a:t>user</a:t>
            </a:r>
            <a:r>
              <a:rPr lang="zh-CN" altLang="en-US" dirty="0">
                <a:solidFill>
                  <a:srgbClr val="222222"/>
                </a:solidFill>
                <a:latin typeface="+mn-ea"/>
              </a:rPr>
              <a:t>表与</a:t>
            </a:r>
            <a:r>
              <a:rPr lang="en-US" altLang="zh-CN" dirty="0" err="1">
                <a:latin typeface="+mn-ea"/>
              </a:rPr>
              <a:t>basicrecord</a:t>
            </a:r>
            <a:r>
              <a:rPr lang="zh-CN" altLang="en-US" dirty="0">
                <a:solidFill>
                  <a:srgbClr val="222222"/>
                </a:solidFill>
                <a:latin typeface="+mn-ea"/>
              </a:rPr>
              <a:t>表进行一对多的</a:t>
            </a:r>
            <a:r>
              <a:rPr lang="zh-CN" altLang="en-US" dirty="0" smtClean="0">
                <a:solidFill>
                  <a:srgbClr val="222222"/>
                </a:solidFill>
                <a:latin typeface="+mn-ea"/>
              </a:rPr>
              <a:t>关联，</a:t>
            </a:r>
            <a:r>
              <a:rPr lang="zh-CN" altLang="en-US" dirty="0">
                <a:solidFill>
                  <a:srgbClr val="222222"/>
                </a:solidFill>
                <a:latin typeface="+mn-ea"/>
              </a:rPr>
              <a:t>从而建立一个简单的存储结构。</a:t>
            </a:r>
            <a:endParaRPr lang="en-US" altLang="zh-CN" dirty="0">
              <a:latin typeface="+mn-ea"/>
            </a:endParaRPr>
          </a:p>
          <a:p>
            <a:pPr algn="just"/>
            <a:endParaRPr lang="zh-CN" altLang="en-US" b="0" i="0" dirty="0">
              <a:solidFill>
                <a:srgbClr val="222222"/>
              </a:solidFill>
              <a:effectLst/>
              <a:latin typeface="+mn-ea"/>
            </a:endParaRPr>
          </a:p>
        </p:txBody>
      </p:sp>
      <p:sp>
        <p:nvSpPr>
          <p:cNvPr id="5" name="矩形 4"/>
          <p:cNvSpPr/>
          <p:nvPr/>
        </p:nvSpPr>
        <p:spPr>
          <a:xfrm>
            <a:off x="748144" y="2141946"/>
            <a:ext cx="10266220" cy="2308324"/>
          </a:xfrm>
          <a:prstGeom prst="rect">
            <a:avLst/>
          </a:prstGeom>
        </p:spPr>
        <p:txBody>
          <a:bodyPr wrap="square">
            <a:spAutoFit/>
          </a:bodyPr>
          <a:lstStyle/>
          <a:p>
            <a:r>
              <a:rPr lang="en-US" altLang="zh-CN" dirty="0">
                <a:solidFill>
                  <a:srgbClr val="222222"/>
                </a:solidFill>
                <a:latin typeface="+mn-ea"/>
              </a:rPr>
              <a:t>user</a:t>
            </a:r>
            <a:r>
              <a:rPr lang="zh-CN" altLang="en-US" dirty="0">
                <a:solidFill>
                  <a:srgbClr val="222222"/>
                </a:solidFill>
                <a:latin typeface="+mn-ea"/>
              </a:rPr>
              <a:t>表包含</a:t>
            </a:r>
            <a:r>
              <a:rPr lang="zh-CN" altLang="en-US" dirty="0" smtClean="0">
                <a:solidFill>
                  <a:srgbClr val="222222"/>
                </a:solidFill>
                <a:latin typeface="+mn-ea"/>
              </a:rPr>
              <a:t>：</a:t>
            </a:r>
            <a:endParaRPr lang="en-US" altLang="zh-CN" dirty="0" smtClean="0">
              <a:solidFill>
                <a:srgbClr val="222222"/>
              </a:solidFill>
              <a:latin typeface="+mn-ea"/>
            </a:endParaRPr>
          </a:p>
          <a:p>
            <a:r>
              <a:rPr lang="en-US" altLang="zh-CN" dirty="0">
                <a:solidFill>
                  <a:srgbClr val="222222"/>
                </a:solidFill>
                <a:latin typeface="+mn-ea"/>
              </a:rPr>
              <a:t>	</a:t>
            </a:r>
            <a:r>
              <a:rPr lang="zh-CN" altLang="en-US" dirty="0" smtClean="0">
                <a:solidFill>
                  <a:srgbClr val="222222"/>
                </a:solidFill>
                <a:latin typeface="+mn-ea"/>
              </a:rPr>
              <a:t>自</a:t>
            </a:r>
            <a:r>
              <a:rPr lang="zh-CN" altLang="en-US" dirty="0">
                <a:solidFill>
                  <a:srgbClr val="222222"/>
                </a:solidFill>
                <a:latin typeface="+mn-ea"/>
              </a:rPr>
              <a:t>增主键</a:t>
            </a:r>
            <a:r>
              <a:rPr lang="en-US" altLang="zh-CN" dirty="0" err="1">
                <a:solidFill>
                  <a:srgbClr val="222222"/>
                </a:solidFill>
                <a:latin typeface="+mn-ea"/>
              </a:rPr>
              <a:t>userid</a:t>
            </a:r>
            <a:r>
              <a:rPr lang="zh-CN" altLang="en-US" dirty="0">
                <a:solidFill>
                  <a:srgbClr val="222222"/>
                </a:solidFill>
                <a:latin typeface="+mn-ea"/>
              </a:rPr>
              <a:t>，用户名</a:t>
            </a:r>
            <a:r>
              <a:rPr lang="en-US" altLang="zh-CN" dirty="0">
                <a:solidFill>
                  <a:srgbClr val="222222"/>
                </a:solidFill>
                <a:latin typeface="+mn-ea"/>
              </a:rPr>
              <a:t>username</a:t>
            </a:r>
            <a:r>
              <a:rPr lang="zh-CN" altLang="en-US" dirty="0" smtClean="0">
                <a:solidFill>
                  <a:srgbClr val="222222"/>
                </a:solidFill>
                <a:latin typeface="+mn-ea"/>
              </a:rPr>
              <a:t>，</a:t>
            </a:r>
            <a:endParaRPr lang="en-US" altLang="zh-CN" dirty="0" smtClean="0">
              <a:solidFill>
                <a:srgbClr val="222222"/>
              </a:solidFill>
              <a:latin typeface="+mn-ea"/>
            </a:endParaRPr>
          </a:p>
          <a:p>
            <a:r>
              <a:rPr lang="en-US" altLang="zh-CN" dirty="0">
                <a:solidFill>
                  <a:srgbClr val="222222"/>
                </a:solidFill>
                <a:latin typeface="+mn-ea"/>
              </a:rPr>
              <a:t>	</a:t>
            </a:r>
            <a:r>
              <a:rPr lang="zh-CN" altLang="en-US" dirty="0" smtClean="0">
                <a:solidFill>
                  <a:srgbClr val="222222"/>
                </a:solidFill>
                <a:latin typeface="+mn-ea"/>
              </a:rPr>
              <a:t>用户</a:t>
            </a:r>
            <a:r>
              <a:rPr lang="zh-CN" altLang="en-US" dirty="0">
                <a:solidFill>
                  <a:srgbClr val="222222"/>
                </a:solidFill>
                <a:latin typeface="+mn-ea"/>
              </a:rPr>
              <a:t>密码</a:t>
            </a:r>
            <a:r>
              <a:rPr lang="en-US" altLang="zh-CN" dirty="0">
                <a:solidFill>
                  <a:srgbClr val="222222"/>
                </a:solidFill>
                <a:latin typeface="+mn-ea"/>
              </a:rPr>
              <a:t>password</a:t>
            </a:r>
            <a:r>
              <a:rPr lang="zh-CN" altLang="en-US" dirty="0">
                <a:solidFill>
                  <a:srgbClr val="222222"/>
                </a:solidFill>
                <a:latin typeface="+mn-ea"/>
              </a:rPr>
              <a:t>，用户邮箱</a:t>
            </a:r>
            <a:r>
              <a:rPr lang="en-US" altLang="zh-CN" dirty="0">
                <a:solidFill>
                  <a:srgbClr val="222222"/>
                </a:solidFill>
                <a:latin typeface="+mn-ea"/>
              </a:rPr>
              <a:t>email</a:t>
            </a:r>
          </a:p>
          <a:p>
            <a:endParaRPr lang="en-US" altLang="zh-CN" dirty="0">
              <a:solidFill>
                <a:srgbClr val="222222"/>
              </a:solidFill>
              <a:latin typeface="+mn-ea"/>
            </a:endParaRPr>
          </a:p>
          <a:p>
            <a:pPr algn="just"/>
            <a:r>
              <a:rPr lang="en-US" altLang="zh-CN" dirty="0" err="1">
                <a:solidFill>
                  <a:srgbClr val="222222"/>
                </a:solidFill>
                <a:latin typeface="+mn-ea"/>
              </a:rPr>
              <a:t>basicrecord</a:t>
            </a:r>
            <a:r>
              <a:rPr lang="zh-CN" altLang="en-US" dirty="0">
                <a:solidFill>
                  <a:srgbClr val="222222"/>
                </a:solidFill>
                <a:latin typeface="+mn-ea"/>
              </a:rPr>
              <a:t>表包含</a:t>
            </a:r>
            <a:r>
              <a:rPr lang="zh-CN" altLang="en-US" dirty="0" smtClean="0">
                <a:solidFill>
                  <a:srgbClr val="222222"/>
                </a:solidFill>
                <a:latin typeface="+mn-ea"/>
              </a:rPr>
              <a:t>：</a:t>
            </a:r>
            <a:endParaRPr lang="en-US" altLang="zh-CN" dirty="0" smtClean="0">
              <a:solidFill>
                <a:srgbClr val="222222"/>
              </a:solidFill>
              <a:latin typeface="+mn-ea"/>
            </a:endParaRPr>
          </a:p>
          <a:p>
            <a:pPr algn="just"/>
            <a:r>
              <a:rPr lang="en-US" altLang="zh-CN" dirty="0">
                <a:solidFill>
                  <a:srgbClr val="222222"/>
                </a:solidFill>
                <a:latin typeface="+mn-ea"/>
              </a:rPr>
              <a:t>	</a:t>
            </a:r>
            <a:r>
              <a:rPr lang="zh-CN" altLang="en-US" dirty="0" smtClean="0">
                <a:solidFill>
                  <a:srgbClr val="222222"/>
                </a:solidFill>
                <a:latin typeface="+mn-ea"/>
              </a:rPr>
              <a:t>自</a:t>
            </a:r>
            <a:r>
              <a:rPr lang="zh-CN" altLang="en-US" dirty="0">
                <a:solidFill>
                  <a:srgbClr val="222222"/>
                </a:solidFill>
                <a:latin typeface="+mn-ea"/>
              </a:rPr>
              <a:t>增主键</a:t>
            </a:r>
            <a:r>
              <a:rPr lang="en-US" altLang="zh-CN" dirty="0" err="1">
                <a:solidFill>
                  <a:srgbClr val="222222"/>
                </a:solidFill>
                <a:latin typeface="+mn-ea"/>
              </a:rPr>
              <a:t>recordnum</a:t>
            </a:r>
            <a:r>
              <a:rPr lang="zh-CN" altLang="en-US" dirty="0">
                <a:solidFill>
                  <a:srgbClr val="222222"/>
                </a:solidFill>
                <a:latin typeface="+mn-ea"/>
              </a:rPr>
              <a:t>，收支时间</a:t>
            </a:r>
            <a:r>
              <a:rPr lang="en-US" altLang="zh-CN" dirty="0" err="1">
                <a:solidFill>
                  <a:srgbClr val="222222"/>
                </a:solidFill>
                <a:latin typeface="+mn-ea"/>
              </a:rPr>
              <a:t>recordtime</a:t>
            </a:r>
            <a:r>
              <a:rPr lang="zh-CN" altLang="en-US" dirty="0" smtClean="0">
                <a:solidFill>
                  <a:srgbClr val="222222"/>
                </a:solidFill>
                <a:latin typeface="+mn-ea"/>
              </a:rPr>
              <a:t>，</a:t>
            </a:r>
            <a:endParaRPr lang="en-US" altLang="zh-CN" dirty="0" smtClean="0">
              <a:solidFill>
                <a:srgbClr val="222222"/>
              </a:solidFill>
              <a:latin typeface="+mn-ea"/>
            </a:endParaRPr>
          </a:p>
          <a:p>
            <a:pPr algn="just"/>
            <a:r>
              <a:rPr lang="en-US" altLang="zh-CN" dirty="0">
                <a:solidFill>
                  <a:srgbClr val="222222"/>
                </a:solidFill>
                <a:latin typeface="+mn-ea"/>
              </a:rPr>
              <a:t>	</a:t>
            </a:r>
            <a:r>
              <a:rPr lang="zh-CN" altLang="en-US" dirty="0" smtClean="0">
                <a:solidFill>
                  <a:srgbClr val="222222"/>
                </a:solidFill>
                <a:latin typeface="+mn-ea"/>
              </a:rPr>
              <a:t>收支</a:t>
            </a:r>
            <a:r>
              <a:rPr lang="zh-CN" altLang="en-US" dirty="0">
                <a:solidFill>
                  <a:srgbClr val="222222"/>
                </a:solidFill>
                <a:latin typeface="+mn-ea"/>
              </a:rPr>
              <a:t>金额</a:t>
            </a:r>
            <a:r>
              <a:rPr lang="en-US" altLang="zh-CN" dirty="0">
                <a:solidFill>
                  <a:srgbClr val="222222"/>
                </a:solidFill>
                <a:latin typeface="+mn-ea"/>
              </a:rPr>
              <a:t>value</a:t>
            </a:r>
            <a:r>
              <a:rPr lang="zh-CN" altLang="en-US" dirty="0">
                <a:solidFill>
                  <a:srgbClr val="222222"/>
                </a:solidFill>
                <a:latin typeface="+mn-ea"/>
              </a:rPr>
              <a:t>，收支类型</a:t>
            </a:r>
            <a:r>
              <a:rPr lang="en-US" altLang="zh-CN" dirty="0">
                <a:solidFill>
                  <a:srgbClr val="222222"/>
                </a:solidFill>
                <a:latin typeface="+mn-ea"/>
              </a:rPr>
              <a:t>category</a:t>
            </a:r>
            <a:r>
              <a:rPr lang="zh-CN" altLang="en-US" dirty="0">
                <a:solidFill>
                  <a:srgbClr val="222222"/>
                </a:solidFill>
                <a:latin typeface="+mn-ea"/>
              </a:rPr>
              <a:t>，记录备注</a:t>
            </a:r>
            <a:r>
              <a:rPr lang="en-US" altLang="zh-CN" dirty="0">
                <a:solidFill>
                  <a:srgbClr val="222222"/>
                </a:solidFill>
                <a:latin typeface="+mn-ea"/>
              </a:rPr>
              <a:t>other</a:t>
            </a:r>
            <a:endParaRPr lang="zh-CN" altLang="en-US" dirty="0">
              <a:solidFill>
                <a:srgbClr val="222222"/>
              </a:solidFill>
              <a:latin typeface="+mn-ea"/>
            </a:endParaRPr>
          </a:p>
          <a:p>
            <a:pPr algn="just"/>
            <a:endParaRPr lang="en-US" altLang="zh-CN" dirty="0">
              <a:latin typeface="+mn-ea"/>
            </a:endParaRPr>
          </a:p>
        </p:txBody>
      </p:sp>
      <p:pic>
        <p:nvPicPr>
          <p:cNvPr id="6" name="图片 5"/>
          <p:cNvPicPr>
            <a:picLocks noChangeAspect="1"/>
          </p:cNvPicPr>
          <p:nvPr/>
        </p:nvPicPr>
        <p:blipFill>
          <a:blip r:embed="rId2"/>
          <a:stretch>
            <a:fillRect/>
          </a:stretch>
        </p:blipFill>
        <p:spPr>
          <a:xfrm>
            <a:off x="7729558" y="3682219"/>
            <a:ext cx="3794865" cy="295181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99" y="4847287"/>
            <a:ext cx="2981325" cy="1533525"/>
          </a:xfrm>
          <a:prstGeom prst="rect">
            <a:avLst/>
          </a:prstGeom>
        </p:spPr>
      </p:pic>
    </p:spTree>
    <p:extLst>
      <p:ext uri="{BB962C8B-B14F-4D97-AF65-F5344CB8AC3E}">
        <p14:creationId xmlns:p14="http://schemas.microsoft.com/office/powerpoint/2010/main" val="1115084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42"/>
          <p:cNvSpPr txBox="1">
            <a:spLocks/>
          </p:cNvSpPr>
          <p:nvPr/>
        </p:nvSpPr>
        <p:spPr>
          <a:xfrm>
            <a:off x="-1651698" y="220132"/>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数据库</a:t>
            </a:r>
            <a:endParaRPr lang="zh-CN" altLang="en-US" sz="2000" dirty="0"/>
          </a:p>
        </p:txBody>
      </p:sp>
      <p:sp>
        <p:nvSpPr>
          <p:cNvPr id="4" name="矩形 3"/>
          <p:cNvSpPr/>
          <p:nvPr/>
        </p:nvSpPr>
        <p:spPr>
          <a:xfrm>
            <a:off x="540326" y="685662"/>
            <a:ext cx="10127673" cy="2031325"/>
          </a:xfrm>
          <a:prstGeom prst="rect">
            <a:avLst/>
          </a:prstGeom>
        </p:spPr>
        <p:txBody>
          <a:bodyPr wrap="square">
            <a:spAutoFit/>
          </a:bodyPr>
          <a:lstStyle/>
          <a:p>
            <a:r>
              <a:rPr lang="en-US" altLang="zh-CN" dirty="0">
                <a:latin typeface="arial" panose="020B0604020202020204" pitchFamily="34" charset="0"/>
              </a:rPr>
              <a:t> </a:t>
            </a:r>
            <a:r>
              <a:rPr lang="en-US" altLang="zh-CN" dirty="0" smtClean="0">
                <a:latin typeface="arial" panose="020B0604020202020204" pitchFamily="34" charset="0"/>
              </a:rPr>
              <a:t>      </a:t>
            </a:r>
            <a:r>
              <a:rPr lang="en-US" altLang="zh-CN" dirty="0"/>
              <a:t>JPA</a:t>
            </a:r>
            <a:r>
              <a:rPr lang="zh-CN" altLang="en-US" dirty="0"/>
              <a:t>是</a:t>
            </a:r>
            <a:r>
              <a:rPr lang="en-US" altLang="zh-CN" dirty="0"/>
              <a:t>Java Persistence API</a:t>
            </a:r>
            <a:r>
              <a:rPr lang="zh-CN" altLang="en-US" dirty="0"/>
              <a:t>的</a:t>
            </a:r>
            <a:r>
              <a:rPr lang="zh-CN" altLang="en-US" dirty="0" smtClean="0"/>
              <a:t>简称，</a:t>
            </a:r>
            <a:r>
              <a:rPr lang="zh-CN" altLang="en-US" dirty="0"/>
              <a:t>是</a:t>
            </a:r>
            <a:r>
              <a:rPr lang="en-US" altLang="zh-CN" dirty="0"/>
              <a:t>JDK 5.0</a:t>
            </a:r>
            <a:r>
              <a:rPr lang="zh-CN" altLang="en-US" dirty="0"/>
              <a:t>注解或</a:t>
            </a:r>
            <a:r>
              <a:rPr lang="en-US" altLang="zh-CN" dirty="0"/>
              <a:t>XML</a:t>
            </a:r>
            <a:r>
              <a:rPr lang="zh-CN" altLang="en-US" dirty="0"/>
              <a:t>描述对象－关系表的映射关系，并将运行期的实体对象持久化到数据库中。</a:t>
            </a:r>
            <a:endParaRPr lang="en-US" altLang="zh-CN" dirty="0" smtClean="0">
              <a:latin typeface="arial" panose="020B0604020202020204" pitchFamily="34" charset="0"/>
            </a:endParaRPr>
          </a:p>
          <a:p>
            <a:r>
              <a:rPr lang="en-US" altLang="zh-CN" dirty="0" smtClean="0">
                <a:latin typeface="arial" panose="020B0604020202020204" pitchFamily="34" charset="0"/>
              </a:rPr>
              <a:t>       </a:t>
            </a:r>
            <a:r>
              <a:rPr lang="zh-CN" altLang="en-US" dirty="0" smtClean="0">
                <a:latin typeface="arial" panose="020B0604020202020204" pitchFamily="34" charset="0"/>
              </a:rPr>
              <a:t>在</a:t>
            </a:r>
            <a:r>
              <a:rPr lang="en-US" altLang="zh-CN" dirty="0">
                <a:latin typeface="arial" panose="020B0604020202020204" pitchFamily="34" charset="0"/>
              </a:rPr>
              <a:t>JPA</a:t>
            </a:r>
            <a:r>
              <a:rPr lang="zh-CN" altLang="en-US" dirty="0">
                <a:latin typeface="arial" panose="020B0604020202020204" pitchFamily="34" charset="0"/>
              </a:rPr>
              <a:t>框架下创建实体和创建</a:t>
            </a:r>
            <a:r>
              <a:rPr lang="en-US" altLang="zh-CN" dirty="0">
                <a:latin typeface="arial" panose="020B0604020202020204" pitchFamily="34" charset="0"/>
              </a:rPr>
              <a:t>Java </a:t>
            </a:r>
            <a:r>
              <a:rPr lang="zh-CN" altLang="en-US" dirty="0">
                <a:latin typeface="arial" panose="020B0604020202020204" pitchFamily="34" charset="0"/>
              </a:rPr>
              <a:t>类一样简单，没有任何的约束和限制，只需要</a:t>
            </a:r>
            <a:r>
              <a:rPr lang="zh-CN" altLang="en-US" dirty="0" smtClean="0">
                <a:latin typeface="arial" panose="020B0604020202020204" pitchFamily="34" charset="0"/>
              </a:rPr>
              <a:t>使用</a:t>
            </a:r>
            <a:r>
              <a:rPr lang="en-US" altLang="zh-CN" dirty="0" smtClean="0">
                <a:latin typeface="arial" panose="020B0604020202020204" pitchFamily="34" charset="0"/>
              </a:rPr>
              <a:t>@Entity</a:t>
            </a:r>
            <a:r>
              <a:rPr lang="zh-CN" altLang="en-US" dirty="0">
                <a:latin typeface="arial" panose="020B0604020202020204" pitchFamily="34" charset="0"/>
              </a:rPr>
              <a:t>进行注释，</a:t>
            </a:r>
            <a:r>
              <a:rPr lang="en-US" altLang="zh-CN" dirty="0">
                <a:latin typeface="arial" panose="020B0604020202020204" pitchFamily="34" charset="0"/>
              </a:rPr>
              <a:t>JPA</a:t>
            </a:r>
            <a:r>
              <a:rPr lang="zh-CN" altLang="en-US" dirty="0">
                <a:latin typeface="arial" panose="020B0604020202020204" pitchFamily="34" charset="0"/>
              </a:rPr>
              <a:t>的框架和接口也都非常简单，没有太</a:t>
            </a:r>
            <a:r>
              <a:rPr lang="zh-CN" altLang="en-US" dirty="0" smtClean="0">
                <a:latin typeface="arial" panose="020B0604020202020204" pitchFamily="34" charset="0"/>
              </a:rPr>
              <a:t>多特别的</a:t>
            </a:r>
            <a:r>
              <a:rPr lang="zh-CN" altLang="en-US" dirty="0">
                <a:latin typeface="arial" panose="020B0604020202020204" pitchFamily="34" charset="0"/>
              </a:rPr>
              <a:t>规则和设计模式的要求，开发者可以很容易地掌握。</a:t>
            </a:r>
            <a:r>
              <a:rPr lang="en-US" altLang="zh-CN" dirty="0">
                <a:latin typeface="arial" panose="020B0604020202020204" pitchFamily="34" charset="0"/>
              </a:rPr>
              <a:t>JPA</a:t>
            </a:r>
            <a:r>
              <a:rPr lang="zh-CN" altLang="en-US" dirty="0">
                <a:latin typeface="arial" panose="020B0604020202020204" pitchFamily="34" charset="0"/>
              </a:rPr>
              <a:t>基于非侵入式原则设计，因此可以很容易地和其它框架或者容器集成</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en-US" altLang="zh-CN" dirty="0">
                <a:latin typeface="arial" panose="020B0604020202020204" pitchFamily="34" charset="0"/>
              </a:rPr>
              <a:t> </a:t>
            </a:r>
            <a:r>
              <a:rPr lang="en-US" altLang="zh-CN" dirty="0" smtClean="0">
                <a:latin typeface="arial" panose="020B0604020202020204" pitchFamily="34" charset="0"/>
              </a:rPr>
              <a:t>      </a:t>
            </a:r>
            <a:r>
              <a:rPr lang="zh-CN" altLang="en-US" dirty="0"/>
              <a:t> 开发者只需关心核心业务逻辑的实现代码，无需过多关注 </a:t>
            </a:r>
            <a:r>
              <a:rPr lang="en-US" altLang="zh-CN" dirty="0" err="1"/>
              <a:t>EntityManager</a:t>
            </a:r>
            <a:r>
              <a:rPr lang="en-US" altLang="zh-CN" dirty="0"/>
              <a:t> </a:t>
            </a:r>
            <a:r>
              <a:rPr lang="zh-CN" altLang="en-US" dirty="0"/>
              <a:t>的创建、事务处理等 </a:t>
            </a:r>
            <a:r>
              <a:rPr lang="en-US" altLang="zh-CN" dirty="0"/>
              <a:t>JPA </a:t>
            </a:r>
            <a:r>
              <a:rPr lang="zh-CN" altLang="en-US" dirty="0"/>
              <a:t>相关的处理，只需声明持久层的接口。</a:t>
            </a:r>
          </a:p>
        </p:txBody>
      </p:sp>
      <p:sp>
        <p:nvSpPr>
          <p:cNvPr id="5" name="文本框 4"/>
          <p:cNvSpPr txBox="1"/>
          <p:nvPr/>
        </p:nvSpPr>
        <p:spPr>
          <a:xfrm>
            <a:off x="540327" y="2793049"/>
            <a:ext cx="4469556" cy="3764107"/>
          </a:xfrm>
          <a:prstGeom prst="rect">
            <a:avLst/>
          </a:prstGeom>
          <a:noFill/>
        </p:spPr>
        <p:txBody>
          <a:bodyPr wrap="square" rtlCol="0">
            <a:spAutoFit/>
          </a:bodyPr>
          <a:lstStyle/>
          <a:p>
            <a:pPr>
              <a:lnSpc>
                <a:spcPct val="130000"/>
              </a:lnSpc>
              <a:spcBef>
                <a:spcPts val="600"/>
              </a:spcBef>
            </a:pPr>
            <a:r>
              <a:rPr lang="zh-CN" altLang="en-US" sz="1600" kern="0" dirty="0" smtClean="0">
                <a:latin typeface="宋体" panose="02010600030101010101" pitchFamily="2" charset="-122"/>
                <a:ea typeface="宋体" panose="02010600030101010101" pitchFamily="2" charset="-122"/>
                <a:cs typeface="+mn-ea"/>
                <a:sym typeface="+mn-lt"/>
              </a:rPr>
              <a:t>在</a:t>
            </a:r>
            <a:r>
              <a:rPr lang="en-US" altLang="zh-CN" sz="1600" kern="0" dirty="0" smtClean="0">
                <a:latin typeface="宋体" panose="02010600030101010101" pitchFamily="2" charset="-122"/>
                <a:ea typeface="宋体" panose="02010600030101010101" pitchFamily="2" charset="-122"/>
                <a:cs typeface="+mn-ea"/>
                <a:sym typeface="+mn-lt"/>
              </a:rPr>
              <a:t>pom.xml</a:t>
            </a:r>
            <a:r>
              <a:rPr lang="zh-CN" altLang="en-US" sz="1600" kern="0" dirty="0" smtClean="0">
                <a:latin typeface="宋体" panose="02010600030101010101" pitchFamily="2" charset="-122"/>
                <a:ea typeface="宋体" panose="02010600030101010101" pitchFamily="2" charset="-122"/>
                <a:cs typeface="+mn-ea"/>
                <a:sym typeface="+mn-lt"/>
              </a:rPr>
              <a:t>文件中添加相关依赖，添加</a:t>
            </a:r>
            <a:r>
              <a:rPr lang="en-US" altLang="zh-CN" sz="1600" kern="0" dirty="0" err="1" smtClean="0">
                <a:latin typeface="宋体" panose="02010600030101010101" pitchFamily="2" charset="-122"/>
                <a:ea typeface="宋体" panose="02010600030101010101" pitchFamily="2" charset="-122"/>
                <a:cs typeface="+mn-ea"/>
                <a:sym typeface="+mn-lt"/>
              </a:rPr>
              <a:t>jpa</a:t>
            </a:r>
            <a:endParaRPr lang="en-US" altLang="zh-CN" sz="1600" kern="0" dirty="0" smtClean="0">
              <a:latin typeface="宋体" panose="02010600030101010101" pitchFamily="2" charset="-122"/>
              <a:ea typeface="宋体" panose="02010600030101010101" pitchFamily="2" charset="-122"/>
              <a:cs typeface="+mn-ea"/>
              <a:sym typeface="+mn-lt"/>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mysql</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mysql</a:t>
            </a:r>
            <a:r>
              <a:rPr lang="en-US" altLang="zh-CN" sz="1600" dirty="0">
                <a:latin typeface="Consolas" panose="020B0609020204030204" pitchFamily="49" charset="0"/>
              </a:rPr>
              <a:t>-connector-java</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a:solidFill>
                  <a:srgbClr val="569CD6"/>
                </a:solidFill>
                <a:latin typeface="Consolas" panose="020B0609020204030204" pitchFamily="49" charset="0"/>
              </a:rPr>
              <a:t>version</a:t>
            </a:r>
            <a:r>
              <a:rPr lang="en-US" altLang="zh-CN" sz="1600" dirty="0">
                <a:solidFill>
                  <a:srgbClr val="808080"/>
                </a:solidFill>
                <a:latin typeface="Consolas" panose="020B0609020204030204" pitchFamily="49" charset="0"/>
              </a:rPr>
              <a:t>&gt;</a:t>
            </a:r>
            <a:r>
              <a:rPr lang="en-US" altLang="zh-CN" sz="1600" dirty="0">
                <a:latin typeface="Consolas" panose="020B0609020204030204" pitchFamily="49" charset="0"/>
              </a:rPr>
              <a:t>8.0.13</a:t>
            </a:r>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version</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org.springframework.boot</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r>
              <a:rPr lang="en-US" altLang="zh-CN" sz="1600" dirty="0">
                <a:latin typeface="Consolas" panose="020B0609020204030204" pitchFamily="49" charset="0"/>
              </a:rPr>
              <a:t>spring-boot-starter-data-</a:t>
            </a:r>
            <a:r>
              <a:rPr lang="en-US" altLang="zh-CN" sz="1600" dirty="0" err="1">
                <a:latin typeface="Consolas" panose="020B0609020204030204" pitchFamily="49" charset="0"/>
              </a:rPr>
              <a:t>jpa</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pPr>
              <a:lnSpc>
                <a:spcPct val="130000"/>
              </a:lnSpc>
              <a:spcBef>
                <a:spcPts val="600"/>
              </a:spcBef>
            </a:pPr>
            <a:endParaRPr lang="zh-CN" altLang="en-US" sz="1600" kern="0" dirty="0">
              <a:latin typeface="宋体" panose="02010600030101010101" pitchFamily="2" charset="-122"/>
              <a:ea typeface="宋体" panose="02010600030101010101" pitchFamily="2" charset="-122"/>
              <a:cs typeface="+mn-ea"/>
              <a:sym typeface="+mn-lt"/>
            </a:endParaRPr>
          </a:p>
        </p:txBody>
      </p:sp>
      <p:sp>
        <p:nvSpPr>
          <p:cNvPr id="6" name="文本框 5"/>
          <p:cNvSpPr txBox="1"/>
          <p:nvPr/>
        </p:nvSpPr>
        <p:spPr>
          <a:xfrm>
            <a:off x="5285410" y="2719352"/>
            <a:ext cx="5382589" cy="4053417"/>
          </a:xfrm>
          <a:prstGeom prst="rect">
            <a:avLst/>
          </a:prstGeom>
          <a:noFill/>
        </p:spPr>
        <p:txBody>
          <a:bodyPr wrap="square" rtlCol="0">
            <a:spAutoFit/>
          </a:bodyPr>
          <a:lstStyle/>
          <a:p>
            <a:pPr>
              <a:lnSpc>
                <a:spcPct val="130000"/>
              </a:lnSpc>
              <a:spcBef>
                <a:spcPts val="600"/>
              </a:spcBef>
            </a:pPr>
            <a:r>
              <a:rPr lang="en-US" altLang="zh-CN" sz="1600" kern="0" dirty="0">
                <a:latin typeface="宋体" panose="02010600030101010101" pitchFamily="2" charset="-122"/>
                <a:ea typeface="宋体" panose="02010600030101010101" pitchFamily="2" charset="-122"/>
                <a:cs typeface="+mn-ea"/>
                <a:sym typeface="+mn-lt"/>
              </a:rPr>
              <a:t> </a:t>
            </a:r>
            <a:r>
              <a:rPr lang="en-US" altLang="zh-CN" sz="1600" kern="0" dirty="0" smtClean="0">
                <a:latin typeface="宋体" panose="02010600030101010101" pitchFamily="2" charset="-122"/>
                <a:ea typeface="宋体" panose="02010600030101010101" pitchFamily="2" charset="-122"/>
                <a:cs typeface="+mn-ea"/>
                <a:sym typeface="+mn-lt"/>
              </a:rPr>
              <a:t>   </a:t>
            </a:r>
            <a:r>
              <a:rPr lang="zh-CN" altLang="en-US" sz="1600" kern="0" dirty="0" smtClean="0">
                <a:latin typeface="宋体" panose="02010600030101010101" pitchFamily="2" charset="-122"/>
                <a:ea typeface="宋体" panose="02010600030101010101" pitchFamily="2" charset="-122"/>
                <a:cs typeface="+mn-ea"/>
                <a:sym typeface="+mn-lt"/>
              </a:rPr>
              <a:t>在</a:t>
            </a:r>
            <a:r>
              <a:rPr lang="en-US" altLang="zh-CN" sz="1600" kern="0" dirty="0" err="1" smtClean="0">
                <a:latin typeface="宋体" panose="02010600030101010101" pitchFamily="2" charset="-122"/>
                <a:ea typeface="宋体" panose="02010600030101010101" pitchFamily="2" charset="-122"/>
                <a:cs typeface="+mn-ea"/>
                <a:sym typeface="+mn-lt"/>
              </a:rPr>
              <a:t>mysql</a:t>
            </a:r>
            <a:r>
              <a:rPr lang="zh-CN" altLang="en-US" sz="1600" kern="0" dirty="0" smtClean="0">
                <a:latin typeface="宋体" panose="02010600030101010101" pitchFamily="2" charset="-122"/>
                <a:ea typeface="宋体" panose="02010600030101010101" pitchFamily="2" charset="-122"/>
                <a:cs typeface="+mn-ea"/>
                <a:sym typeface="+mn-lt"/>
              </a:rPr>
              <a:t>中新建一个名为</a:t>
            </a:r>
            <a:r>
              <a:rPr lang="en-US" altLang="zh-CN" sz="1600" kern="0" dirty="0" smtClean="0">
                <a:latin typeface="宋体" panose="02010600030101010101" pitchFamily="2" charset="-122"/>
                <a:ea typeface="宋体" panose="02010600030101010101" pitchFamily="2" charset="-122"/>
                <a:cs typeface="+mn-ea"/>
                <a:sym typeface="+mn-lt"/>
              </a:rPr>
              <a:t>test</a:t>
            </a:r>
            <a:r>
              <a:rPr lang="zh-CN" altLang="en-US" sz="1600" kern="0" dirty="0" smtClean="0">
                <a:latin typeface="宋体" panose="02010600030101010101" pitchFamily="2" charset="-122"/>
                <a:ea typeface="宋体" panose="02010600030101010101" pitchFamily="2" charset="-122"/>
                <a:cs typeface="+mn-ea"/>
                <a:sym typeface="+mn-lt"/>
              </a:rPr>
              <a:t>的数据库存储数据，连接</a:t>
            </a:r>
            <a:r>
              <a:rPr lang="zh-CN" altLang="en-US" sz="1600" kern="0" dirty="0">
                <a:latin typeface="宋体" panose="02010600030101010101" pitchFamily="2" charset="-122"/>
                <a:ea typeface="宋体" panose="02010600030101010101" pitchFamily="2" charset="-122"/>
                <a:cs typeface="+mn-ea"/>
                <a:sym typeface="+mn-lt"/>
              </a:rPr>
              <a:t>配置</a:t>
            </a:r>
            <a:r>
              <a:rPr lang="zh-CN" altLang="en-US" sz="1600" kern="0" dirty="0" smtClean="0">
                <a:latin typeface="宋体" panose="02010600030101010101" pitchFamily="2" charset="-122"/>
                <a:ea typeface="宋体" panose="02010600030101010101" pitchFamily="2" charset="-122"/>
                <a:cs typeface="+mn-ea"/>
                <a:sym typeface="+mn-lt"/>
              </a:rPr>
              <a:t>如下</a:t>
            </a:r>
            <a:r>
              <a:rPr lang="en-US" altLang="zh-CN" sz="1600" kern="0" dirty="0" smtClean="0">
                <a:latin typeface="宋体" panose="02010600030101010101" pitchFamily="2" charset="-122"/>
                <a:ea typeface="宋体" panose="02010600030101010101" pitchFamily="2" charset="-122"/>
                <a:cs typeface="+mn-ea"/>
                <a:sym typeface="+mn-lt"/>
              </a:rPr>
              <a:t>:</a:t>
            </a:r>
          </a:p>
          <a:p>
            <a:r>
              <a:rPr lang="en-US" altLang="zh-CN" sz="1400" dirty="0">
                <a:solidFill>
                  <a:srgbClr val="6A9955"/>
                </a:solidFill>
                <a:latin typeface="Consolas" panose="020B0609020204030204" pitchFamily="49" charset="0"/>
              </a:rPr>
              <a:t>#</a:t>
            </a:r>
            <a:r>
              <a:rPr lang="zh-CN" altLang="en-US" sz="1400" dirty="0">
                <a:solidFill>
                  <a:srgbClr val="6A9955"/>
                </a:solidFill>
                <a:latin typeface="Consolas" panose="020B0609020204030204" pitchFamily="49" charset="0"/>
              </a:rPr>
              <a:t>端口</a:t>
            </a:r>
            <a:endParaRPr lang="zh-CN" altLang="en-US" sz="1400" dirty="0">
              <a:solidFill>
                <a:srgbClr val="D4D4D4"/>
              </a:solidFill>
              <a:latin typeface="Consolas" panose="020B0609020204030204" pitchFamily="49" charset="0"/>
            </a:endParaRPr>
          </a:p>
          <a:p>
            <a:r>
              <a:rPr lang="en-US" altLang="zh-CN" sz="1600" dirty="0" err="1">
                <a:latin typeface="Consolas" panose="020B0609020204030204" pitchFamily="49" charset="0"/>
              </a:rPr>
              <a:t>server.port</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8088</a:t>
            </a:r>
            <a:endParaRPr lang="en-US" altLang="zh-CN" sz="1600" dirty="0">
              <a:solidFill>
                <a:srgbClr val="D4D4D4"/>
              </a:solidFill>
              <a:latin typeface="Consolas" panose="020B0609020204030204" pitchFamily="49" charset="0"/>
            </a:endParaRPr>
          </a:p>
          <a:p>
            <a:r>
              <a:rPr lang="en-US" altLang="zh-CN" sz="1600" dirty="0">
                <a:latin typeface="Consolas" panose="020B0609020204030204" pitchFamily="49" charset="0"/>
              </a:rPr>
              <a:t>spring.datasource.url=</a:t>
            </a:r>
            <a:r>
              <a:rPr lang="en-US" altLang="zh-CN" sz="1600" dirty="0" err="1">
                <a:solidFill>
                  <a:srgbClr val="CE9178"/>
                </a:solidFill>
                <a:latin typeface="Consolas" panose="020B0609020204030204" pitchFamily="49" charset="0"/>
              </a:rPr>
              <a:t>jdbc:mysql</a:t>
            </a:r>
            <a:r>
              <a:rPr lang="en-US" altLang="zh-CN" sz="1600" dirty="0">
                <a:solidFill>
                  <a:srgbClr val="CE9178"/>
                </a:solidFill>
                <a:latin typeface="Consolas" panose="020B0609020204030204" pitchFamily="49" charset="0"/>
              </a:rPr>
              <a:t>://127.0.0.1:3306/</a:t>
            </a:r>
            <a:r>
              <a:rPr lang="en-US" altLang="zh-CN" sz="1600" dirty="0" err="1">
                <a:solidFill>
                  <a:srgbClr val="CE9178"/>
                </a:solidFill>
                <a:latin typeface="Consolas" panose="020B0609020204030204" pitchFamily="49" charset="0"/>
              </a:rPr>
              <a:t>test?useUnicode</a:t>
            </a:r>
            <a:r>
              <a:rPr lang="en-US" altLang="zh-CN" sz="1600" dirty="0">
                <a:solidFill>
                  <a:srgbClr val="CE9178"/>
                </a:solidFill>
                <a:latin typeface="Consolas" panose="020B0609020204030204" pitchFamily="49" charset="0"/>
              </a:rPr>
              <a:t>=</a:t>
            </a:r>
            <a:r>
              <a:rPr lang="en-US" altLang="zh-CN" sz="1600" dirty="0" err="1">
                <a:solidFill>
                  <a:srgbClr val="CE9178"/>
                </a:solidFill>
                <a:latin typeface="Consolas" panose="020B0609020204030204" pitchFamily="49" charset="0"/>
              </a:rPr>
              <a:t>true&amp;characterEncoding</a:t>
            </a:r>
            <a:r>
              <a:rPr lang="en-US" altLang="zh-CN" sz="1600" dirty="0">
                <a:solidFill>
                  <a:srgbClr val="CE9178"/>
                </a:solidFill>
                <a:latin typeface="Consolas" panose="020B0609020204030204" pitchFamily="49" charset="0"/>
              </a:rPr>
              <a:t>=UTF-8&amp;useSSL=</a:t>
            </a:r>
            <a:r>
              <a:rPr lang="en-US" altLang="zh-CN" sz="1600" dirty="0" err="1">
                <a:solidFill>
                  <a:srgbClr val="CE9178"/>
                </a:solidFill>
                <a:latin typeface="Consolas" panose="020B0609020204030204" pitchFamily="49" charset="0"/>
              </a:rPr>
              <a:t>false&amp;serverTimezone</a:t>
            </a:r>
            <a:r>
              <a:rPr lang="en-US" altLang="zh-CN" sz="1600" dirty="0">
                <a:solidFill>
                  <a:srgbClr val="CE9178"/>
                </a:solidFill>
                <a:latin typeface="Consolas" panose="020B0609020204030204" pitchFamily="49" charset="0"/>
              </a:rPr>
              <a:t>=GMT%2B8</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spring.datasource.username</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root</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spring.datasource.password</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husteic2018</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spring.datasource.driver</a:t>
            </a:r>
            <a:r>
              <a:rPr lang="en-US" altLang="zh-CN" sz="1600" dirty="0">
                <a:latin typeface="Consolas" panose="020B0609020204030204" pitchFamily="49" charset="0"/>
              </a:rPr>
              <a:t>-class-name=</a:t>
            </a:r>
            <a:r>
              <a:rPr lang="en-US" altLang="zh-CN" sz="1600" dirty="0" err="1">
                <a:solidFill>
                  <a:srgbClr val="CE9178"/>
                </a:solidFill>
                <a:latin typeface="Consolas" panose="020B0609020204030204" pitchFamily="49" charset="0"/>
              </a:rPr>
              <a:t>com.mysql.cj.jdbc.Driver</a:t>
            </a:r>
            <a:endParaRPr lang="en-US" altLang="zh-CN" sz="1600" dirty="0">
              <a:solidFill>
                <a:srgbClr val="D4D4D4"/>
              </a:solidFill>
              <a:latin typeface="Consolas" panose="020B0609020204030204" pitchFamily="49" charset="0"/>
            </a:endParaRPr>
          </a:p>
          <a:p>
            <a:r>
              <a:rPr lang="en-US" altLang="zh-CN" sz="1600" dirty="0">
                <a:solidFill>
                  <a:srgbClr val="D4D4D4"/>
                </a:solidFill>
                <a:latin typeface="Consolas" panose="020B0609020204030204" pitchFamily="49" charset="0"/>
              </a:rPr>
              <a:t/>
            </a:r>
            <a:br>
              <a:rPr lang="en-US" altLang="zh-CN" sz="1600" dirty="0">
                <a:solidFill>
                  <a:srgbClr val="D4D4D4"/>
                </a:solidFill>
                <a:latin typeface="Consolas" panose="020B0609020204030204" pitchFamily="49" charset="0"/>
              </a:rPr>
            </a:br>
            <a:r>
              <a:rPr lang="en-US" altLang="zh-CN" sz="1600" dirty="0" err="1">
                <a:latin typeface="Consolas" panose="020B0609020204030204" pitchFamily="49" charset="0"/>
              </a:rPr>
              <a:t>spring.jpa.hibernate.ddl</a:t>
            </a:r>
            <a:r>
              <a:rPr lang="en-US" altLang="zh-CN" sz="1600" dirty="0">
                <a:latin typeface="Consolas" panose="020B0609020204030204" pitchFamily="49" charset="0"/>
              </a:rPr>
              <a:t>-auto=</a:t>
            </a:r>
            <a:r>
              <a:rPr lang="en-US" altLang="zh-CN" sz="1600" dirty="0">
                <a:solidFill>
                  <a:srgbClr val="CE9178"/>
                </a:solidFill>
                <a:latin typeface="Consolas" panose="020B0609020204030204" pitchFamily="49" charset="0"/>
              </a:rPr>
              <a:t>update</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spring.jpa.show-sql</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false</a:t>
            </a:r>
            <a:endParaRPr lang="en-US" altLang="zh-CN" sz="1600" dirty="0">
              <a:solidFill>
                <a:srgbClr val="D4D4D4"/>
              </a:solidFill>
              <a:latin typeface="Consolas" panose="020B0609020204030204" pitchFamily="49" charset="0"/>
            </a:endParaRPr>
          </a:p>
          <a:p>
            <a:pPr>
              <a:lnSpc>
                <a:spcPct val="130000"/>
              </a:lnSpc>
              <a:spcBef>
                <a:spcPts val="600"/>
              </a:spcBef>
            </a:pPr>
            <a:endParaRPr lang="zh-CN" altLang="en-US" sz="1600" kern="0" dirty="0">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3691232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模块划分</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392740049"/>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265304" y="1352408"/>
            <a:ext cx="11199387" cy="4851444"/>
          </a:xfrm>
          <a:prstGeom prst="rect">
            <a:avLst/>
          </a:prstGeom>
        </p:spPr>
      </p:pic>
    </p:spTree>
    <p:extLst>
      <p:ext uri="{BB962C8B-B14F-4D97-AF65-F5344CB8AC3E}">
        <p14:creationId xmlns:p14="http://schemas.microsoft.com/office/powerpoint/2010/main" val="2651844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zh-CN" altLang="en-US" sz="2000" dirty="0"/>
              <a:t>接口</a:t>
            </a:r>
          </a:p>
        </p:txBody>
      </p:sp>
      <p:pic>
        <p:nvPicPr>
          <p:cNvPr id="4" name="图片 3"/>
          <p:cNvPicPr>
            <a:picLocks noChangeAspect="1"/>
          </p:cNvPicPr>
          <p:nvPr/>
        </p:nvPicPr>
        <p:blipFill>
          <a:blip r:embed="rId3"/>
          <a:stretch>
            <a:fillRect/>
          </a:stretch>
        </p:blipFill>
        <p:spPr>
          <a:xfrm>
            <a:off x="570104" y="609600"/>
            <a:ext cx="5465795" cy="2880575"/>
          </a:xfrm>
          <a:prstGeom prst="rect">
            <a:avLst/>
          </a:prstGeom>
        </p:spPr>
      </p:pic>
      <p:pic>
        <p:nvPicPr>
          <p:cNvPr id="5" name="图片 4"/>
          <p:cNvPicPr>
            <a:picLocks noChangeAspect="1"/>
          </p:cNvPicPr>
          <p:nvPr/>
        </p:nvPicPr>
        <p:blipFill>
          <a:blip r:embed="rId4"/>
          <a:stretch>
            <a:fillRect/>
          </a:stretch>
        </p:blipFill>
        <p:spPr>
          <a:xfrm>
            <a:off x="570104" y="3661893"/>
            <a:ext cx="5465795" cy="2944969"/>
          </a:xfrm>
          <a:prstGeom prst="rect">
            <a:avLst/>
          </a:prstGeom>
        </p:spPr>
      </p:pic>
      <p:pic>
        <p:nvPicPr>
          <p:cNvPr id="7" name="图片 6"/>
          <p:cNvPicPr>
            <a:picLocks noChangeAspect="1"/>
          </p:cNvPicPr>
          <p:nvPr/>
        </p:nvPicPr>
        <p:blipFill>
          <a:blip r:embed="rId5"/>
          <a:stretch>
            <a:fillRect/>
          </a:stretch>
        </p:blipFill>
        <p:spPr>
          <a:xfrm>
            <a:off x="6340699" y="609600"/>
            <a:ext cx="5358576" cy="5937160"/>
          </a:xfrm>
          <a:prstGeom prst="rect">
            <a:avLst/>
          </a:prstGeom>
        </p:spPr>
      </p:pic>
    </p:spTree>
    <p:extLst>
      <p:ext uri="{BB962C8B-B14F-4D97-AF65-F5344CB8AC3E}">
        <p14:creationId xmlns:p14="http://schemas.microsoft.com/office/powerpoint/2010/main" val="253205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zh-CN" altLang="en-US" sz="2000" dirty="0" smtClean="0"/>
              <a:t>接口</a:t>
            </a:r>
            <a:endParaRPr lang="zh-CN" altLang="en-US" sz="2000" dirty="0"/>
          </a:p>
        </p:txBody>
      </p:sp>
      <p:pic>
        <p:nvPicPr>
          <p:cNvPr id="4" name="图片 3"/>
          <p:cNvPicPr>
            <a:picLocks noChangeAspect="1"/>
          </p:cNvPicPr>
          <p:nvPr/>
        </p:nvPicPr>
        <p:blipFill>
          <a:blip r:embed="rId3"/>
          <a:stretch>
            <a:fillRect/>
          </a:stretch>
        </p:blipFill>
        <p:spPr>
          <a:xfrm>
            <a:off x="265304" y="730788"/>
            <a:ext cx="5094487" cy="5504252"/>
          </a:xfrm>
          <a:prstGeom prst="rect">
            <a:avLst/>
          </a:prstGeom>
        </p:spPr>
      </p:pic>
      <p:pic>
        <p:nvPicPr>
          <p:cNvPr id="6" name="图片 5"/>
          <p:cNvPicPr>
            <a:picLocks noChangeAspect="1"/>
          </p:cNvPicPr>
          <p:nvPr/>
        </p:nvPicPr>
        <p:blipFill>
          <a:blip r:embed="rId4"/>
          <a:stretch>
            <a:fillRect/>
          </a:stretch>
        </p:blipFill>
        <p:spPr>
          <a:xfrm>
            <a:off x="6090982" y="730788"/>
            <a:ext cx="5191307" cy="539629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205" y="6235040"/>
            <a:ext cx="2364364" cy="597703"/>
          </a:xfrm>
          <a:prstGeom prst="rect">
            <a:avLst/>
          </a:prstGeom>
        </p:spPr>
      </p:pic>
    </p:spTree>
    <p:extLst>
      <p:ext uri="{BB962C8B-B14F-4D97-AF65-F5344CB8AC3E}">
        <p14:creationId xmlns:p14="http://schemas.microsoft.com/office/powerpoint/2010/main" val="123860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主体实现</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72513837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框 2"/>
          <p:cNvSpPr txBox="1"/>
          <p:nvPr/>
        </p:nvSpPr>
        <p:spPr>
          <a:xfrm>
            <a:off x="387928" y="1191490"/>
            <a:ext cx="3643745" cy="3628686"/>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数据访问层：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定义用户实体类</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UserRepository.java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声明用户实体类持久化接口</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BasicRecord.java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定义记录实体类</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BasicRecord.java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声明记录实体类持久化接口</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4031673" y="1191490"/>
            <a:ext cx="3938782" cy="2834622"/>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业务逻辑层（服务层）：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MainService.java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实现相关具体功能</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RecordService.java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与记录相关的数据及操作服务</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与用户相关的数据及操作服务</a:t>
            </a:r>
            <a:endParaRPr lang="en-US" altLang="zh-CN" sz="1600" kern="0" dirty="0" smtClean="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7838807" y="1191490"/>
            <a:ext cx="3775393" cy="3231654"/>
          </a:xfrm>
          <a:prstGeom prst="rect">
            <a:avLst/>
          </a:prstGeom>
          <a:noFill/>
        </p:spPr>
        <p:txBody>
          <a:bodyPr wrap="non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表示层：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MainController.java</a:t>
            </a: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登录、注册主控制器</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MainDataController.java</a:t>
            </a: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数据处理返回控制</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UserController.java</a:t>
            </a: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用户登录后相关页面路由控制</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前端页面</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19970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93895" y="1476195"/>
            <a:ext cx="11169748" cy="1249573"/>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后端采用经典的三层架构实现，表示层由前端页面和</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组成。</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中有作为分页显示的，</a:t>
            </a:r>
            <a:r>
              <a:rPr lang="en-US" altLang="zh-CN" kern="0" dirty="0" err="1" smtClean="0">
                <a:latin typeface="微软雅黑" panose="020B0503020204020204" pitchFamily="34" charset="-122"/>
                <a:ea typeface="微软雅黑" panose="020B0503020204020204" pitchFamily="34" charset="-122"/>
                <a:cs typeface="+mn-ea"/>
                <a:sym typeface="+mn-lt"/>
              </a:rPr>
              <a:t>MainController</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负责整体页面的跳转，</a:t>
            </a:r>
            <a:r>
              <a:rPr lang="en-US" altLang="zh-CN" kern="0" dirty="0" err="1" smtClean="0">
                <a:latin typeface="微软雅黑" panose="020B0503020204020204" pitchFamily="34" charset="-122"/>
                <a:ea typeface="微软雅黑" panose="020B0503020204020204" pitchFamily="34" charset="-122"/>
                <a:cs typeface="+mn-ea"/>
                <a:sym typeface="+mn-lt"/>
              </a:rPr>
              <a:t>UserController</a:t>
            </a:r>
            <a:r>
              <a:rPr lang="zh-CN" altLang="en-US" kern="0" dirty="0" smtClean="0">
                <a:latin typeface="微软雅黑" panose="020B0503020204020204" pitchFamily="34" charset="-122"/>
                <a:ea typeface="微软雅黑" panose="020B0503020204020204" pitchFamily="34" charset="-122"/>
                <a:cs typeface="+mn-ea"/>
                <a:sym typeface="+mn-lt"/>
              </a:rPr>
              <a:t>负责有关于用户自身的控制器，如增加记录等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3"/>
          <a:stretch>
            <a:fillRect/>
          </a:stretch>
        </p:blipFill>
        <p:spPr>
          <a:xfrm>
            <a:off x="849971" y="2621280"/>
            <a:ext cx="3342201" cy="1284547"/>
          </a:xfrm>
          <a:prstGeom prst="rect">
            <a:avLst/>
          </a:prstGeom>
        </p:spPr>
      </p:pic>
      <p:sp>
        <p:nvSpPr>
          <p:cNvPr id="16" name="文本框 15"/>
          <p:cNvSpPr txBox="1"/>
          <p:nvPr/>
        </p:nvSpPr>
        <p:spPr>
          <a:xfrm>
            <a:off x="5949212" y="2981379"/>
            <a:ext cx="5910775" cy="81253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控制器并不负责具体的业务逻辑，只是调用各种操作响应用户的行为。具体的业务逻辑封装在</a:t>
            </a:r>
            <a:r>
              <a:rPr lang="en-US" altLang="zh-CN" kern="0" dirty="0" smtClean="0">
                <a:latin typeface="微软雅黑" panose="020B0503020204020204" pitchFamily="34" charset="-122"/>
                <a:ea typeface="微软雅黑" panose="020B0503020204020204" pitchFamily="34" charset="-122"/>
                <a:cs typeface="+mn-ea"/>
                <a:sym typeface="+mn-lt"/>
              </a:rPr>
              <a:t>service</a:t>
            </a:r>
            <a:r>
              <a:rPr lang="zh-CN" altLang="en-US" kern="0" dirty="0" smtClean="0">
                <a:latin typeface="微软雅黑" panose="020B0503020204020204" pitchFamily="34" charset="-122"/>
                <a:ea typeface="微软雅黑" panose="020B0503020204020204" pitchFamily="34" charset="-122"/>
                <a:cs typeface="+mn-ea"/>
                <a:sym typeface="+mn-lt"/>
              </a:rPr>
              <a:t>层中。</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4" name="图片 13"/>
          <p:cNvPicPr>
            <a:picLocks noChangeAspect="1"/>
          </p:cNvPicPr>
          <p:nvPr/>
        </p:nvPicPr>
        <p:blipFill>
          <a:blip r:embed="rId4"/>
          <a:stretch>
            <a:fillRect/>
          </a:stretch>
        </p:blipFill>
        <p:spPr>
          <a:xfrm>
            <a:off x="2075283" y="4428724"/>
            <a:ext cx="5985506" cy="1815534"/>
          </a:xfrm>
          <a:prstGeom prst="rect">
            <a:avLst/>
          </a:prstGeom>
        </p:spPr>
      </p:pic>
    </p:spTree>
    <p:extLst>
      <p:ext uri="{BB962C8B-B14F-4D97-AF65-F5344CB8AC3E}">
        <p14:creationId xmlns:p14="http://schemas.microsoft.com/office/powerpoint/2010/main" val="359438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6822831" y="1476195"/>
            <a:ext cx="4740812" cy="4721292"/>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服务层封装了具体的业务逻辑，调用</a:t>
            </a:r>
            <a:r>
              <a:rPr lang="en-US" altLang="zh-CN" kern="0" dirty="0" smtClean="0">
                <a:latin typeface="微软雅黑" panose="020B0503020204020204" pitchFamily="34" charset="-122"/>
                <a:ea typeface="微软雅黑" panose="020B0503020204020204" pitchFamily="34" charset="-122"/>
                <a:cs typeface="+mn-ea"/>
                <a:sym typeface="+mn-lt"/>
              </a:rPr>
              <a:t>Dao</a:t>
            </a:r>
            <a:r>
              <a:rPr lang="zh-CN" altLang="en-US" kern="0" dirty="0" smtClean="0">
                <a:latin typeface="微软雅黑" panose="020B0503020204020204" pitchFamily="34" charset="-122"/>
                <a:ea typeface="微软雅黑" panose="020B0503020204020204" pitchFamily="34" charset="-122"/>
                <a:cs typeface="+mn-ea"/>
                <a:sym typeface="+mn-lt"/>
              </a:rPr>
              <a:t>层，为</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提供具体的服务。</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MainService</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封装了</a:t>
            </a:r>
            <a:r>
              <a:rPr lang="en-US" altLang="zh-CN" kern="0" dirty="0" smtClean="0">
                <a:latin typeface="微软雅黑" panose="020B0503020204020204" pitchFamily="34" charset="-122"/>
                <a:ea typeface="微软雅黑" panose="020B0503020204020204" pitchFamily="34" charset="-122"/>
                <a:cs typeface="+mn-ea"/>
                <a:sym typeface="+mn-lt"/>
              </a:rPr>
              <a:t>Main</a:t>
            </a:r>
            <a:r>
              <a:rPr lang="zh-CN" altLang="en-US" kern="0" dirty="0" smtClean="0">
                <a:latin typeface="微软雅黑" panose="020B0503020204020204" pitchFamily="34" charset="-122"/>
                <a:ea typeface="微软雅黑" panose="020B0503020204020204" pitchFamily="34" charset="-122"/>
                <a:cs typeface="+mn-ea"/>
                <a:sym typeface="+mn-lt"/>
              </a:rPr>
              <a:t>页面的主体功能，包括按时间查找记录、记录分页、收支查询等等。</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RecordService</a:t>
            </a:r>
            <a:r>
              <a:rPr lang="zh-CN" altLang="en-US" kern="0" dirty="0" smtClean="0">
                <a:latin typeface="微软雅黑" panose="020B0503020204020204" pitchFamily="34" charset="-122"/>
                <a:ea typeface="微软雅黑" panose="020B0503020204020204" pitchFamily="34" charset="-122"/>
                <a:cs typeface="+mn-ea"/>
                <a:sym typeface="+mn-lt"/>
              </a:rPr>
              <a:t>封装了记录的具体功能，如查找记录、记录删除、记录更新、记录增加等等。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UserService</a:t>
            </a:r>
            <a:r>
              <a:rPr lang="zh-CN" altLang="en-US" kern="0" dirty="0" smtClean="0">
                <a:latin typeface="微软雅黑" panose="020B0503020204020204" pitchFamily="34" charset="-122"/>
                <a:ea typeface="微软雅黑" panose="020B0503020204020204" pitchFamily="34" charset="-122"/>
                <a:cs typeface="+mn-ea"/>
                <a:sym typeface="+mn-lt"/>
              </a:rPr>
              <a:t>提供关于用户的业务逻辑，如根据</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等查询用户，用户密码加密、用户注册、用户登录、用户退出登录等等。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stretch>
            <a:fillRect/>
          </a:stretch>
        </p:blipFill>
        <p:spPr>
          <a:xfrm>
            <a:off x="1146815" y="1830646"/>
            <a:ext cx="3282900" cy="916158"/>
          </a:xfrm>
          <a:prstGeom prst="rect">
            <a:avLst/>
          </a:prstGeom>
        </p:spPr>
      </p:pic>
      <p:pic>
        <p:nvPicPr>
          <p:cNvPr id="11" name="图片 10"/>
          <p:cNvPicPr>
            <a:picLocks noChangeAspect="1"/>
          </p:cNvPicPr>
          <p:nvPr/>
        </p:nvPicPr>
        <p:blipFill>
          <a:blip r:embed="rId4"/>
          <a:stretch>
            <a:fillRect/>
          </a:stretch>
        </p:blipFill>
        <p:spPr>
          <a:xfrm>
            <a:off x="682580" y="3866018"/>
            <a:ext cx="5985506" cy="1815534"/>
          </a:xfrm>
          <a:prstGeom prst="rect">
            <a:avLst/>
          </a:prstGeom>
        </p:spPr>
      </p:pic>
    </p:spTree>
    <p:extLst>
      <p:ext uri="{BB962C8B-B14F-4D97-AF65-F5344CB8AC3E}">
        <p14:creationId xmlns:p14="http://schemas.microsoft.com/office/powerpoint/2010/main" val="111731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目录</a:t>
            </a:r>
          </a:p>
        </p:txBody>
      </p:sp>
      <p:sp>
        <p:nvSpPr>
          <p:cNvPr id="4" name="文本占位符 3"/>
          <p:cNvSpPr>
            <a:spLocks noGrp="1"/>
          </p:cNvSpPr>
          <p:nvPr>
            <p:ph type="body" sz="quarter" idx="12"/>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p:txBody>
          <a:bodyPr/>
          <a:lstStyle/>
          <a:p>
            <a:r>
              <a:rPr lang="zh-CN" altLang="en-US" dirty="0" smtClean="0">
                <a:solidFill>
                  <a:srgbClr val="000000"/>
                </a:solidFill>
                <a:latin typeface="Segoe UI"/>
                <a:ea typeface="微软雅黑" charset="0"/>
              </a:rPr>
              <a:t>项目背景</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p:txBody>
          <a:bodyPr/>
          <a:lstStyle/>
          <a:p>
            <a:r>
              <a:rPr lang="zh-CN" altLang="en-US" dirty="0" smtClean="0">
                <a:solidFill>
                  <a:srgbClr val="000000"/>
                </a:solidFill>
                <a:latin typeface="Segoe UI"/>
                <a:ea typeface="微软雅黑" charset="0"/>
              </a:rPr>
              <a:t>系统架构</a:t>
            </a:r>
            <a:endParaRPr lang="zh-CN" altLang="en-US" dirty="0">
              <a:solidFill>
                <a:srgbClr val="000000"/>
              </a:solidFill>
              <a:latin typeface="Segoe UI"/>
              <a:ea typeface="微软雅黑" charset="0"/>
            </a:endParaRPr>
          </a:p>
        </p:txBody>
      </p:sp>
      <p:sp>
        <p:nvSpPr>
          <p:cNvPr id="9" name="文本占位符 8"/>
          <p:cNvSpPr>
            <a:spLocks noGrp="1"/>
          </p:cNvSpPr>
          <p:nvPr>
            <p:ph type="body" sz="quarter" idx="17"/>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p:txBody>
          <a:bodyPr/>
          <a:lstStyle/>
          <a:p>
            <a:r>
              <a:rPr lang="zh-CN" altLang="en-US" dirty="0" smtClean="0">
                <a:solidFill>
                  <a:srgbClr val="000000"/>
                </a:solidFill>
                <a:latin typeface="Segoe UI"/>
                <a:ea typeface="微软雅黑" charset="0"/>
              </a:rPr>
              <a:t>模块划分</a:t>
            </a:r>
            <a:r>
              <a:rPr lang="en-US" altLang="zh-CN" dirty="0" smtClean="0">
                <a:solidFill>
                  <a:srgbClr val="000000"/>
                </a:solidFill>
                <a:latin typeface="Segoe UI"/>
                <a:ea typeface="微软雅黑" charset="0"/>
              </a:rPr>
              <a:t>	</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p:txBody>
          <a:bodyPr/>
          <a:lstStyle/>
          <a:p>
            <a:r>
              <a:rPr kumimoji="1" lang="zh-CN" altLang="en-US" dirty="0" smtClean="0">
                <a:solidFill>
                  <a:srgbClr val="000000"/>
                </a:solidFill>
                <a:latin typeface="Segoe UI"/>
                <a:ea typeface="微软雅黑" charset="0"/>
              </a:rPr>
              <a:t>总结和不足</a:t>
            </a:r>
            <a:endParaRPr kumimoji="1" lang="zh-CN" altLang="en-US" dirty="0">
              <a:solidFill>
                <a:srgbClr val="000000"/>
              </a:solidFill>
              <a:latin typeface="Segoe UI"/>
              <a:ea typeface="微软雅黑" charset="0"/>
            </a:endParaRPr>
          </a:p>
        </p:txBody>
      </p:sp>
      <p:sp>
        <p:nvSpPr>
          <p:cNvPr id="13" name="文本占位符 12"/>
          <p:cNvSpPr>
            <a:spLocks noGrp="1"/>
          </p:cNvSpPr>
          <p:nvPr>
            <p:ph type="body" sz="quarter" idx="21"/>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p:txBody>
          <a:bodyPr/>
          <a:lstStyle/>
          <a:p>
            <a:r>
              <a:rPr lang="zh-CN" altLang="en-US" dirty="0" smtClean="0">
                <a:solidFill>
                  <a:srgbClr val="000000"/>
                </a:solidFill>
                <a:latin typeface="Segoe UI"/>
                <a:ea typeface="微软雅黑" charset="0"/>
              </a:rPr>
              <a:t>参考</a:t>
            </a:r>
            <a:r>
              <a:rPr lang="zh-CN" altLang="en-US" dirty="0">
                <a:solidFill>
                  <a:srgbClr val="000000"/>
                </a:solidFill>
                <a:latin typeface="Segoe UI"/>
                <a:ea typeface="微软雅黑" charset="0"/>
              </a:rPr>
              <a:t>资料</a:t>
            </a:r>
            <a:endParaRPr kumimoji="1" lang="zh-CN" altLang="en-US" dirty="0">
              <a:solidFill>
                <a:srgbClr val="000000"/>
              </a:solidFill>
              <a:latin typeface="Segoe UI"/>
              <a:ea typeface="微软雅黑" charset="0"/>
            </a:endParaRPr>
          </a:p>
        </p:txBody>
      </p:sp>
      <p:sp>
        <p:nvSpPr>
          <p:cNvPr id="15" name="文本占位符 14"/>
          <p:cNvSpPr>
            <a:spLocks noGrp="1"/>
          </p:cNvSpPr>
          <p:nvPr>
            <p:ph type="body" sz="quarter" idx="23"/>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SIX</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p:txBody>
          <a:bodyPr/>
          <a:lstStyle/>
          <a:p>
            <a:r>
              <a:rPr kumimoji="1" lang="zh-CN" altLang="en-US" dirty="0" smtClean="0">
                <a:solidFill>
                  <a:srgbClr val="000000"/>
                </a:solidFill>
                <a:latin typeface="Segoe UI"/>
                <a:ea typeface="微软雅黑" charset="0"/>
              </a:rPr>
              <a:t>主体实现</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939114" y="5014774"/>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799664" y="501477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4660214" y="501477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6522588" y="5014774"/>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矩形 21"/>
          <p:cNvSpPr/>
          <p:nvPr/>
        </p:nvSpPr>
        <p:spPr>
          <a:xfrm>
            <a:off x="8384962" y="501477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10247336" y="5014774"/>
            <a:ext cx="1083718" cy="60756"/>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703386" y="1475282"/>
            <a:ext cx="4009292" cy="417358"/>
          </a:xfrm>
          <a:prstGeom prst="rect">
            <a:avLst/>
          </a:prstGeom>
          <a:noFill/>
        </p:spPr>
        <p:txBody>
          <a:bodyPr wrap="squar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 具体实例</a:t>
            </a:r>
            <a:r>
              <a:rPr lang="zh-CN" altLang="en-US" b="1" kern="0" dirty="0" smtClean="0">
                <a:latin typeface="微软雅黑" panose="020B0503020204020204" pitchFamily="34" charset="-122"/>
                <a:ea typeface="微软雅黑" panose="020B0503020204020204" pitchFamily="34" charset="-122"/>
                <a:cs typeface="+mn-ea"/>
                <a:sym typeface="+mn-lt"/>
              </a:rPr>
              <a:t>类 </a:t>
            </a:r>
            <a:r>
              <a:rPr lang="en-US" altLang="zh-CN" b="1" kern="0" dirty="0" smtClean="0">
                <a:latin typeface="微软雅黑" panose="020B0503020204020204" pitchFamily="34" charset="-122"/>
                <a:ea typeface="微软雅黑" panose="020B0503020204020204" pitchFamily="34" charset="-122"/>
                <a:cs typeface="+mn-ea"/>
                <a:sym typeface="+mn-lt"/>
              </a:rPr>
              <a:t>User</a:t>
            </a:r>
            <a:r>
              <a:rPr lang="zh-CN" altLang="en-US" b="1" kern="0" dirty="0" smtClean="0">
                <a:latin typeface="微软雅黑" panose="020B0503020204020204" pitchFamily="34" charset="-122"/>
                <a:ea typeface="微软雅黑" panose="020B0503020204020204" pitchFamily="34" charset="-122"/>
                <a:cs typeface="+mn-ea"/>
                <a:sym typeface="+mn-lt"/>
              </a:rPr>
              <a:t>：</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3" name="Rectangle 1"/>
          <p:cNvSpPr>
            <a:spLocks noChangeArrowheads="1"/>
          </p:cNvSpPr>
          <p:nvPr/>
        </p:nvSpPr>
        <p:spPr bwMode="auto">
          <a:xfrm>
            <a:off x="6133514" y="404704"/>
            <a:ext cx="5253361"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1" u="none" strike="noStrike" cap="none" normalizeH="0" baseline="0" dirty="0" smtClean="0">
                <a:ln>
                  <a:noFill/>
                </a:ln>
                <a:solidFill>
                  <a:srgbClr val="808080"/>
                </a:solidFill>
                <a:effectLst/>
                <a:latin typeface="Consolas" panose="020B0609020204030204" pitchFamily="49" charset="0"/>
              </a:rPr>
              <a:t>//</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注册为</a:t>
            </a:r>
            <a:r>
              <a:rPr kumimoji="0" lang="zh-CN" altLang="zh-CN" sz="1400" b="0" i="1" u="none" strike="noStrike" cap="none" normalizeH="0" baseline="0" dirty="0" smtClean="0">
                <a:ln>
                  <a:noFill/>
                </a:ln>
                <a:solidFill>
                  <a:srgbClr val="808080"/>
                </a:solidFill>
                <a:effectLst/>
                <a:latin typeface="Consolas" panose="020B0609020204030204" pitchFamily="49" charset="0"/>
              </a:rPr>
              <a:t>bean</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实体类</a:t>
            </a:r>
            <a:b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808000"/>
                </a:solidFill>
                <a:effectLst/>
                <a:latin typeface="Consolas" panose="020B0609020204030204" pitchFamily="49" charset="0"/>
              </a:rPr>
              <a:t>@Entity</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@Table</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1" u="none" strike="noStrike" cap="none" normalizeH="0" baseline="0" dirty="0" smtClean="0">
                <a:ln>
                  <a:noFill/>
                </a:ln>
                <a:solidFill>
                  <a:srgbClr val="808080"/>
                </a:solidFill>
                <a:effectLst/>
                <a:latin typeface="Consolas" panose="020B0609020204030204" pitchFamily="49" charset="0"/>
              </a:rPr>
              <a:t>//</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用户类</a:t>
            </a:r>
            <a:b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0080"/>
                </a:solidFill>
                <a:effectLst/>
                <a:latin typeface="Consolas" panose="020B0609020204030204" pitchFamily="49" charset="0"/>
              </a:rPr>
              <a:t>public class </a:t>
            </a:r>
            <a:r>
              <a:rPr kumimoji="0" lang="zh-CN" altLang="zh-CN" sz="1400" b="0" i="0" u="none" strike="noStrike" cap="none" normalizeH="0" baseline="0" dirty="0" smtClean="0">
                <a:ln>
                  <a:noFill/>
                </a:ln>
                <a:solidFill>
                  <a:srgbClr val="000000"/>
                </a:solidFill>
                <a:effectLst/>
                <a:latin typeface="Consolas" panose="020B0609020204030204" pitchFamily="49" charset="0"/>
              </a:rPr>
              <a:t>User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@Id</a:t>
            </a:r>
            <a:br>
              <a:rPr kumimoji="0" lang="zh-CN" altLang="zh-CN" sz="1400" b="0" i="0" u="none" strike="noStrike" cap="none" normalizeH="0" baseline="0" dirty="0" smtClean="0">
                <a:ln>
                  <a:noFill/>
                </a:ln>
                <a:solidFill>
                  <a:srgbClr val="808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    @GeneratedValue</a:t>
            </a:r>
            <a:r>
              <a:rPr kumimoji="0" lang="zh-CN" altLang="zh-CN" sz="1400" b="0" i="0" u="none" strike="noStrike" cap="none" normalizeH="0" baseline="0" dirty="0" smtClean="0">
                <a:ln>
                  <a:noFill/>
                </a:ln>
                <a:solidFill>
                  <a:srgbClr val="000000"/>
                </a:solidFill>
                <a:effectLst/>
                <a:latin typeface="Consolas" panose="020B0609020204030204" pitchFamily="49" charset="0"/>
              </a:rPr>
              <a:t>(strategy = GenerationType.</a:t>
            </a:r>
            <a:r>
              <a:rPr kumimoji="0" lang="zh-CN" altLang="zh-CN" sz="1400" b="1" i="1" u="none" strike="noStrike" cap="none" normalizeH="0" baseline="0" dirty="0" smtClean="0">
                <a:ln>
                  <a:noFill/>
                </a:ln>
                <a:solidFill>
                  <a:srgbClr val="660E7A"/>
                </a:solidFill>
                <a:effectLst/>
                <a:latin typeface="Consolas" panose="020B0609020204030204" pitchFamily="49" charset="0"/>
              </a:rPr>
              <a:t>AUTO</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 unique = </a:t>
            </a:r>
            <a:r>
              <a:rPr kumimoji="0" lang="zh-CN" altLang="zh-CN" sz="1400" b="1" i="0" u="none" strike="noStrike" cap="none" normalizeH="0" baseline="0" dirty="0" smtClean="0">
                <a:ln>
                  <a:noFill/>
                </a:ln>
                <a:solidFill>
                  <a:srgbClr val="000080"/>
                </a:solidFill>
                <a:effectLst/>
                <a:latin typeface="Consolas" panose="020B0609020204030204" pitchFamily="49" charset="0"/>
              </a:rPr>
              <a:t>true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lang="en-US" altLang="zh-CN" sz="1400" b="1" dirty="0" smtClean="0">
                <a:solidFill>
                  <a:srgbClr val="000080"/>
                </a:solidFill>
                <a:latin typeface="Consolas" panose="020B0609020204030204" pitchFamily="49" charset="0"/>
              </a:rPr>
              <a:t>long </a:t>
            </a:r>
            <a:r>
              <a:rPr kumimoji="0" lang="zh-CN" altLang="zh-CN" sz="1400" b="1" i="0" u="none" strike="noStrike" cap="none" normalizeH="0" baseline="0" dirty="0" smtClean="0">
                <a:ln>
                  <a:noFill/>
                </a:ln>
                <a:solidFill>
                  <a:srgbClr val="660E7A"/>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"username"</a:t>
            </a:r>
            <a:r>
              <a:rPr kumimoji="0" lang="zh-CN" altLang="zh-CN" sz="1400" b="0" i="0" u="none" strike="noStrike" cap="none" normalizeH="0" baseline="0" dirty="0" smtClean="0">
                <a:ln>
                  <a:noFill/>
                </a:ln>
                <a:solidFill>
                  <a:srgbClr val="000000"/>
                </a:solidFill>
                <a:effectLst/>
                <a:latin typeface="Consolas" panose="020B0609020204030204" pitchFamily="49" charset="0"/>
              </a:rPr>
              <a:t>, unique = </a:t>
            </a:r>
            <a:r>
              <a:rPr kumimoji="0" lang="zh-CN" altLang="zh-CN" sz="1400" b="1" i="0" u="none" strike="noStrike" cap="none" normalizeH="0" baseline="0" dirty="0" smtClean="0">
                <a:ln>
                  <a:noFill/>
                </a:ln>
                <a:solidFill>
                  <a:srgbClr val="000080"/>
                </a:solidFill>
                <a:effectLst/>
                <a:latin typeface="Consolas" panose="020B0609020204030204" pitchFamily="49" charset="0"/>
              </a:rPr>
              <a:t>true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username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"password"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password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"email"</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email</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@OneToMany</a:t>
            </a:r>
            <a:br>
              <a:rPr kumimoji="0" lang="zh-CN" altLang="zh-CN" sz="1400" b="0" i="0" u="none" strike="noStrike" cap="none" normalizeH="0" baseline="0" dirty="0" smtClean="0">
                <a:ln>
                  <a:noFill/>
                </a:ln>
                <a:solidFill>
                  <a:srgbClr val="808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    @JoinColumn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List&lt;BasicRecord&gt; </a:t>
            </a:r>
            <a:r>
              <a:rPr kumimoji="0" lang="zh-CN" altLang="zh-CN" sz="1400" b="1" i="0" u="none" strike="noStrike" cap="none" normalizeH="0" baseline="0" dirty="0" smtClean="0">
                <a:ln>
                  <a:noFill/>
                </a:ln>
                <a:solidFill>
                  <a:srgbClr val="660E7A"/>
                </a:solidFill>
                <a:effectLst/>
                <a:latin typeface="Consolas" panose="020B0609020204030204" pitchFamily="49" charset="0"/>
              </a:rPr>
              <a:t>records</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public </a:t>
            </a:r>
            <a:r>
              <a:rPr kumimoji="0" lang="zh-CN" altLang="zh-CN" sz="1400" b="0" i="0" u="none" strike="noStrike" cap="none" normalizeH="0" baseline="0" dirty="0" smtClean="0">
                <a:ln>
                  <a:noFill/>
                </a:ln>
                <a:solidFill>
                  <a:srgbClr val="000000"/>
                </a:solidFill>
                <a:effectLst/>
                <a:latin typeface="Consolas" panose="020B0609020204030204" pitchFamily="49" charset="0"/>
              </a:rPr>
              <a:t>User()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endParaRPr kumimoji="0" lang="en-US" altLang="zh-CN" sz="14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nsolas" panose="020B0609020204030204" pitchFamily="49" charset="0"/>
              </a:rPr>
              <a:t> </a:t>
            </a:r>
            <a:r>
              <a:rPr kumimoji="0" lang="en-US" altLang="zh-CN" sz="1400" b="0" i="0" u="none" strike="noStrike" cap="none" normalizeH="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aseline="0" dirty="0" smtClean="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a:solidFill>
                  <a:srgbClr val="000000"/>
                </a:solidFill>
                <a:latin typeface="Consolas" panose="020B0609020204030204" pitchFamily="49" charset="0"/>
              </a:rPr>
              <a:t> </a:t>
            </a:r>
            <a:r>
              <a:rPr lang="en-US" altLang="zh-CN" sz="1400" dirty="0" smtClean="0">
                <a:solidFill>
                  <a:srgbClr val="000000"/>
                </a:solidFill>
                <a:latin typeface="Consolas" panose="020B0609020204030204" pitchFamily="49" charset="0"/>
              </a:rPr>
              <a:t>   </a:t>
            </a:r>
            <a:r>
              <a:rPr kumimoji="0" lang="en-US" altLang="zh-CN" sz="1400" b="0" i="0" u="none" strike="noStrike" cap="none" normalizeH="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rgbClr val="000000"/>
              </a:solidFill>
              <a:effectLst/>
              <a:latin typeface="Consolas" panose="020B0609020204030204" pitchFamily="49" charset="0"/>
            </a:endParaRPr>
          </a:p>
          <a:p>
            <a:pPr lvl="0" defTabSz="914400" eaLnBrk="0" fontAlgn="base" hangingPunct="0">
              <a:spcBef>
                <a:spcPct val="0"/>
              </a:spcBef>
              <a:spcAft>
                <a:spcPct val="0"/>
              </a:spcAft>
            </a:pPr>
            <a:r>
              <a:rPr lang="en-US" altLang="zh-CN" sz="1400" i="1" dirty="0" smtClean="0">
                <a:solidFill>
                  <a:srgbClr val="808080"/>
                </a:solidFill>
                <a:latin typeface="Consolas" panose="020B0609020204030204" pitchFamily="49" charset="0"/>
              </a:rPr>
              <a:t>   </a:t>
            </a:r>
            <a:r>
              <a:rPr lang="zh-CN" altLang="zh-CN" sz="1400" i="1" dirty="0" smtClean="0">
                <a:solidFill>
                  <a:srgbClr val="808080"/>
                </a:solidFill>
                <a:latin typeface="Consolas" panose="020B0609020204030204" pitchFamily="49" charset="0"/>
              </a:rPr>
              <a:t>//</a:t>
            </a:r>
            <a:r>
              <a:rPr lang="zh-CN" altLang="en-US" sz="1400" i="1" dirty="0" smtClean="0">
                <a:solidFill>
                  <a:srgbClr val="808080"/>
                </a:solidFill>
                <a:latin typeface="宋体" panose="02010600030101010101" pitchFamily="2" charset="-122"/>
                <a:ea typeface="宋体" panose="02010600030101010101" pitchFamily="2" charset="-122"/>
              </a:rPr>
              <a:t>一系列</a:t>
            </a:r>
            <a:r>
              <a:rPr lang="en-US" altLang="zh-CN" sz="1400" i="1" dirty="0" smtClean="0">
                <a:solidFill>
                  <a:srgbClr val="808080"/>
                </a:solidFill>
                <a:latin typeface="宋体" panose="02010600030101010101" pitchFamily="2" charset="-122"/>
                <a:ea typeface="宋体" panose="02010600030101010101" pitchFamily="2" charset="-122"/>
              </a:rPr>
              <a:t>get set</a:t>
            </a:r>
            <a:r>
              <a:rPr lang="zh-CN" altLang="en-US" sz="1400" i="1" dirty="0" smtClean="0">
                <a:solidFill>
                  <a:srgbClr val="808080"/>
                </a:solidFill>
                <a:latin typeface="宋体" panose="02010600030101010101" pitchFamily="2" charset="-122"/>
                <a:ea typeface="宋体" panose="02010600030101010101" pitchFamily="2" charset="-122"/>
              </a:rPr>
              <a:t>方法等等</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
        <p:nvSpPr>
          <p:cNvPr id="14" name="文本框 13"/>
          <p:cNvSpPr txBox="1"/>
          <p:nvPr/>
        </p:nvSpPr>
        <p:spPr>
          <a:xfrm>
            <a:off x="703386" y="2147338"/>
            <a:ext cx="47408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根据</a:t>
            </a:r>
            <a:r>
              <a:rPr lang="en-US" altLang="zh-CN" kern="0" dirty="0" smtClean="0">
                <a:latin typeface="微软雅黑" panose="020B0503020204020204" pitchFamily="34" charset="-122"/>
                <a:ea typeface="微软雅黑" panose="020B0503020204020204" pitchFamily="34" charset="-122"/>
                <a:cs typeface="+mn-ea"/>
                <a:sym typeface="+mn-lt"/>
              </a:rPr>
              <a:t>Spring </a:t>
            </a:r>
            <a:r>
              <a:rPr lang="en-US" altLang="zh-CN" kern="0" dirty="0">
                <a:latin typeface="微软雅黑" panose="020B0503020204020204" pitchFamily="34" charset="-122"/>
                <a:ea typeface="微软雅黑" panose="020B0503020204020204" pitchFamily="34" charset="-122"/>
                <a:cs typeface="+mn-ea"/>
                <a:sym typeface="+mn-lt"/>
              </a:rPr>
              <a:t>Data </a:t>
            </a:r>
            <a:r>
              <a:rPr lang="en-US" altLang="zh-CN" kern="0" dirty="0" smtClean="0">
                <a:latin typeface="微软雅黑" panose="020B0503020204020204" pitchFamily="34" charset="-122"/>
                <a:ea typeface="微软雅黑" panose="020B0503020204020204" pitchFamily="34" charset="-122"/>
                <a:cs typeface="+mn-ea"/>
                <a:sym typeface="+mn-lt"/>
              </a:rPr>
              <a:t>JPA </a:t>
            </a:r>
            <a:r>
              <a:rPr lang="zh-CN" altLang="en-US" kern="0" dirty="0" smtClean="0">
                <a:latin typeface="微软雅黑" panose="020B0503020204020204" pitchFamily="34" charset="-122"/>
                <a:ea typeface="微软雅黑" panose="020B0503020204020204" pitchFamily="34" charset="-122"/>
                <a:cs typeface="+mn-ea"/>
                <a:sym typeface="+mn-lt"/>
              </a:rPr>
              <a:t>的写法</a:t>
            </a:r>
            <a:r>
              <a:rPr lang="zh-CN" altLang="en-US" kern="0" dirty="0">
                <a:latin typeface="微软雅黑" panose="020B0503020204020204" pitchFamily="34" charset="-122"/>
                <a:ea typeface="微软雅黑" panose="020B0503020204020204" pitchFamily="34" charset="-122"/>
                <a:cs typeface="+mn-ea"/>
                <a:sym typeface="+mn-lt"/>
              </a:rPr>
              <a:t>注册</a:t>
            </a:r>
            <a:r>
              <a:rPr lang="en-US" altLang="zh-CN" kern="0" dirty="0">
                <a:latin typeface="微软雅黑" panose="020B0503020204020204" pitchFamily="34" charset="-122"/>
                <a:ea typeface="微软雅黑" panose="020B0503020204020204" pitchFamily="34" charset="-122"/>
                <a:cs typeface="+mn-ea"/>
                <a:sym typeface="+mn-lt"/>
              </a:rPr>
              <a:t>bean</a:t>
            </a:r>
            <a:r>
              <a:rPr lang="zh-CN" altLang="en-US" kern="0" dirty="0">
                <a:latin typeface="微软雅黑" panose="020B0503020204020204" pitchFamily="34" charset="-122"/>
                <a:ea typeface="微软雅黑" panose="020B0503020204020204" pitchFamily="34" charset="-122"/>
                <a:cs typeface="+mn-ea"/>
                <a:sym typeface="+mn-lt"/>
              </a:rPr>
              <a:t>实体类</a:t>
            </a:r>
            <a:r>
              <a:rPr lang="zh-CN" altLang="en-US" kern="0" dirty="0" smtClean="0">
                <a:latin typeface="微软雅黑" panose="020B0503020204020204" pitchFamily="34" charset="-122"/>
                <a:ea typeface="微软雅黑" panose="020B0503020204020204" pitchFamily="34" charset="-122"/>
                <a:cs typeface="+mn-ea"/>
                <a:sym typeface="+mn-lt"/>
              </a:rPr>
              <a:t>，其中主键为用户的</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，还有用户名、密码、电子邮箱信息。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703386" y="3660406"/>
            <a:ext cx="47408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根据要求，我们用 </a:t>
            </a:r>
            <a:r>
              <a:rPr lang="zh-CN" altLang="zh-CN" dirty="0" smtClean="0">
                <a:solidFill>
                  <a:srgbClr val="808000"/>
                </a:solidFill>
                <a:latin typeface="Consolas" panose="020B0609020204030204" pitchFamily="49" charset="0"/>
              </a:rPr>
              <a:t>@OneToMany</a:t>
            </a:r>
            <a:r>
              <a:rPr lang="en-US" altLang="zh-CN" dirty="0" smtClean="0">
                <a:solidFill>
                  <a:srgbClr val="808000"/>
                </a:solidFill>
                <a:latin typeface="Consolas" panose="020B0609020204030204" pitchFamily="49" charset="0"/>
              </a:rPr>
              <a:t> </a:t>
            </a:r>
            <a:r>
              <a:rPr lang="zh-CN" altLang="en-US" kern="0" dirty="0" smtClean="0">
                <a:latin typeface="微软雅黑" panose="020B0503020204020204" pitchFamily="34" charset="-122"/>
                <a:ea typeface="微软雅黑" panose="020B0503020204020204" pitchFamily="34" charset="-122"/>
                <a:cs typeface="+mn-ea"/>
                <a:sym typeface="+mn-lt"/>
              </a:rPr>
              <a:t>进行一对多的映射，一个用户对应很多条的记录，关联到具体的个人财务记录表中。</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0808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3" grpId="0" animBg="1"/>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84615" y="1527604"/>
            <a:ext cx="4009292" cy="417358"/>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具体</a:t>
            </a:r>
            <a:r>
              <a:rPr lang="zh-CN" altLang="en-US" b="1" kern="0" dirty="0">
                <a:latin typeface="微软雅黑" panose="020B0503020204020204" pitchFamily="34" charset="-122"/>
                <a:ea typeface="微软雅黑" panose="020B0503020204020204" pitchFamily="34" charset="-122"/>
                <a:cs typeface="+mn-ea"/>
                <a:sym typeface="+mn-lt"/>
              </a:rPr>
              <a:t>实例</a:t>
            </a:r>
            <a:r>
              <a:rPr lang="zh-CN" altLang="en-US" b="1" kern="0" dirty="0" smtClean="0">
                <a:latin typeface="微软雅黑" panose="020B0503020204020204" pitchFamily="34" charset="-122"/>
                <a:ea typeface="微软雅黑" panose="020B0503020204020204" pitchFamily="34" charset="-122"/>
                <a:cs typeface="+mn-ea"/>
                <a:sym typeface="+mn-lt"/>
              </a:rPr>
              <a:t>类 </a:t>
            </a:r>
            <a:r>
              <a:rPr lang="en-US" altLang="zh-CN" b="1" kern="0" dirty="0" err="1" smtClean="0">
                <a:latin typeface="微软雅黑" panose="020B0503020204020204" pitchFamily="34" charset="-122"/>
                <a:ea typeface="微软雅黑" panose="020B0503020204020204" pitchFamily="34" charset="-122"/>
                <a:cs typeface="+mn-ea"/>
                <a:sym typeface="+mn-lt"/>
              </a:rPr>
              <a:t>basicrecord</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3" name="Rectangle 1"/>
          <p:cNvSpPr>
            <a:spLocks noChangeArrowheads="1"/>
          </p:cNvSpPr>
          <p:nvPr/>
        </p:nvSpPr>
        <p:spPr bwMode="auto">
          <a:xfrm>
            <a:off x="6133514" y="3267026"/>
            <a:ext cx="1847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
        <p:nvSpPr>
          <p:cNvPr id="14" name="文本框 13"/>
          <p:cNvSpPr txBox="1"/>
          <p:nvPr/>
        </p:nvSpPr>
        <p:spPr>
          <a:xfrm>
            <a:off x="384615" y="1980036"/>
            <a:ext cx="4740812" cy="1532727"/>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根据</a:t>
            </a:r>
            <a:r>
              <a:rPr lang="en-US" altLang="zh-CN" kern="0" dirty="0" smtClean="0">
                <a:latin typeface="微软雅黑" panose="020B0503020204020204" pitchFamily="34" charset="-122"/>
                <a:ea typeface="微软雅黑" panose="020B0503020204020204" pitchFamily="34" charset="-122"/>
                <a:cs typeface="+mn-ea"/>
                <a:sym typeface="+mn-lt"/>
              </a:rPr>
              <a:t>Spring </a:t>
            </a:r>
            <a:r>
              <a:rPr lang="en-US" altLang="zh-CN" kern="0" dirty="0">
                <a:latin typeface="微软雅黑" panose="020B0503020204020204" pitchFamily="34" charset="-122"/>
                <a:ea typeface="微软雅黑" panose="020B0503020204020204" pitchFamily="34" charset="-122"/>
                <a:cs typeface="+mn-ea"/>
                <a:sym typeface="+mn-lt"/>
              </a:rPr>
              <a:t>Data </a:t>
            </a:r>
            <a:r>
              <a:rPr lang="en-US" altLang="zh-CN" kern="0" dirty="0" smtClean="0">
                <a:latin typeface="微软雅黑" panose="020B0503020204020204" pitchFamily="34" charset="-122"/>
                <a:ea typeface="微软雅黑" panose="020B0503020204020204" pitchFamily="34" charset="-122"/>
                <a:cs typeface="+mn-ea"/>
                <a:sym typeface="+mn-lt"/>
              </a:rPr>
              <a:t>JPA </a:t>
            </a:r>
            <a:r>
              <a:rPr lang="zh-CN" altLang="en-US" kern="0" dirty="0" smtClean="0">
                <a:latin typeface="微软雅黑" panose="020B0503020204020204" pitchFamily="34" charset="-122"/>
                <a:ea typeface="微软雅黑" panose="020B0503020204020204" pitchFamily="34" charset="-122"/>
                <a:cs typeface="+mn-ea"/>
                <a:sym typeface="+mn-lt"/>
              </a:rPr>
              <a:t>的写法</a:t>
            </a:r>
            <a:r>
              <a:rPr lang="zh-CN" altLang="en-US" kern="0" dirty="0">
                <a:latin typeface="微软雅黑" panose="020B0503020204020204" pitchFamily="34" charset="-122"/>
                <a:ea typeface="微软雅黑" panose="020B0503020204020204" pitchFamily="34" charset="-122"/>
                <a:cs typeface="+mn-ea"/>
                <a:sym typeface="+mn-lt"/>
              </a:rPr>
              <a:t>注册</a:t>
            </a:r>
            <a:r>
              <a:rPr lang="en-US" altLang="zh-CN" kern="0" dirty="0">
                <a:latin typeface="微软雅黑" panose="020B0503020204020204" pitchFamily="34" charset="-122"/>
                <a:ea typeface="微软雅黑" panose="020B0503020204020204" pitchFamily="34" charset="-122"/>
                <a:cs typeface="+mn-ea"/>
                <a:sym typeface="+mn-lt"/>
              </a:rPr>
              <a:t>bean</a:t>
            </a:r>
            <a:r>
              <a:rPr lang="zh-CN" altLang="en-US" kern="0" dirty="0">
                <a:latin typeface="微软雅黑" panose="020B0503020204020204" pitchFamily="34" charset="-122"/>
                <a:ea typeface="微软雅黑" panose="020B0503020204020204" pitchFamily="34" charset="-122"/>
                <a:cs typeface="+mn-ea"/>
                <a:sym typeface="+mn-lt"/>
              </a:rPr>
              <a:t>实体类</a:t>
            </a:r>
            <a:r>
              <a:rPr lang="zh-CN" altLang="en-US" kern="0" dirty="0" smtClean="0">
                <a:latin typeface="微软雅黑" panose="020B0503020204020204" pitchFamily="34" charset="-122"/>
                <a:ea typeface="微软雅黑" panose="020B0503020204020204" pitchFamily="34" charset="-122"/>
                <a:cs typeface="+mn-ea"/>
                <a:sym typeface="+mn-lt"/>
              </a:rPr>
              <a:t>，其中主键为记录的</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，还有收支时间（</a:t>
            </a:r>
            <a:r>
              <a:rPr lang="en-US" altLang="zh-CN" kern="0" dirty="0" smtClean="0">
                <a:latin typeface="微软雅黑" panose="020B0503020204020204" pitchFamily="34" charset="-122"/>
                <a:ea typeface="微软雅黑" panose="020B0503020204020204" pitchFamily="34" charset="-122"/>
                <a:cs typeface="+mn-ea"/>
                <a:sym typeface="+mn-lt"/>
              </a:rPr>
              <a:t>Date</a:t>
            </a:r>
            <a:r>
              <a:rPr lang="zh-CN" altLang="en-US" kern="0" dirty="0" smtClean="0">
                <a:latin typeface="微软雅黑" panose="020B0503020204020204" pitchFamily="34" charset="-122"/>
                <a:ea typeface="微软雅黑" panose="020B0503020204020204" pitchFamily="34" charset="-122"/>
                <a:cs typeface="+mn-ea"/>
                <a:sym typeface="+mn-lt"/>
              </a:rPr>
              <a:t>）、金额数</a:t>
            </a:r>
            <a:r>
              <a:rPr lang="en-US" altLang="zh-CN" kern="0" dirty="0" smtClean="0">
                <a:latin typeface="微软雅黑" panose="020B0503020204020204" pitchFamily="34" charset="-122"/>
                <a:ea typeface="微软雅黑" panose="020B0503020204020204" pitchFamily="34" charset="-122"/>
                <a:cs typeface="+mn-ea"/>
                <a:sym typeface="+mn-lt"/>
              </a:rPr>
              <a:t>(double)</a:t>
            </a:r>
            <a:r>
              <a:rPr lang="zh-CN" altLang="en-US" kern="0" dirty="0" smtClean="0">
                <a:latin typeface="微软雅黑" panose="020B0503020204020204" pitchFamily="34" charset="-122"/>
                <a:ea typeface="微软雅黑" panose="020B0503020204020204" pitchFamily="34" charset="-122"/>
                <a:cs typeface="+mn-ea"/>
                <a:sym typeface="+mn-lt"/>
              </a:rPr>
              <a:t>、种类</a:t>
            </a:r>
            <a:r>
              <a:rPr lang="en-US" altLang="zh-CN" kern="0" dirty="0" smtClean="0">
                <a:latin typeface="微软雅黑" panose="020B0503020204020204" pitchFamily="34" charset="-122"/>
                <a:ea typeface="微软雅黑" panose="020B0503020204020204" pitchFamily="34" charset="-122"/>
                <a:cs typeface="+mn-ea"/>
                <a:sym typeface="+mn-lt"/>
              </a:rPr>
              <a:t>(</a:t>
            </a:r>
            <a:r>
              <a:rPr lang="en-US" altLang="zh-CN" kern="0" dirty="0" err="1" smtClean="0">
                <a:latin typeface="微软雅黑" panose="020B0503020204020204" pitchFamily="34" charset="-122"/>
                <a:ea typeface="微软雅黑" panose="020B0503020204020204" pitchFamily="34" charset="-122"/>
                <a:cs typeface="+mn-ea"/>
                <a:sym typeface="+mn-lt"/>
              </a:rPr>
              <a:t>int</a:t>
            </a:r>
            <a:r>
              <a:rPr lang="en-US" altLang="zh-CN" kern="0" dirty="0" smtClean="0">
                <a:latin typeface="微软雅黑" panose="020B0503020204020204" pitchFamily="34" charset="-122"/>
                <a:ea typeface="微软雅黑" panose="020B0503020204020204" pitchFamily="34" charset="-122"/>
                <a:cs typeface="+mn-ea"/>
                <a:sym typeface="+mn-lt"/>
              </a:rPr>
              <a:t>)</a:t>
            </a:r>
            <a:r>
              <a:rPr lang="zh-CN" altLang="en-US" kern="0" dirty="0" smtClean="0">
                <a:latin typeface="微软雅黑" panose="020B0503020204020204" pitchFamily="34" charset="-122"/>
                <a:ea typeface="微软雅黑" panose="020B0503020204020204" pitchFamily="34" charset="-122"/>
                <a:cs typeface="+mn-ea"/>
                <a:sym typeface="+mn-lt"/>
              </a:rPr>
              <a:t>、备注</a:t>
            </a:r>
            <a:r>
              <a:rPr lang="en-US" altLang="zh-CN" kern="0" dirty="0" smtClean="0">
                <a:latin typeface="微软雅黑" panose="020B0503020204020204" pitchFamily="34" charset="-122"/>
                <a:ea typeface="微软雅黑" panose="020B0503020204020204" pitchFamily="34" charset="-122"/>
                <a:cs typeface="+mn-ea"/>
                <a:sym typeface="+mn-lt"/>
              </a:rPr>
              <a:t>(String)</a:t>
            </a:r>
            <a:r>
              <a:rPr lang="zh-CN" altLang="en-US" kern="0" dirty="0" smtClean="0">
                <a:latin typeface="微软雅黑" panose="020B0503020204020204" pitchFamily="34" charset="-122"/>
                <a:ea typeface="微软雅黑" panose="020B0503020204020204" pitchFamily="34" charset="-122"/>
                <a:cs typeface="+mn-ea"/>
                <a:sym typeface="+mn-lt"/>
              </a:rPr>
              <a:t>等信息。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5" name="Rectangle 2"/>
          <p:cNvSpPr>
            <a:spLocks noChangeArrowheads="1"/>
          </p:cNvSpPr>
          <p:nvPr/>
        </p:nvSpPr>
        <p:spPr bwMode="auto">
          <a:xfrm>
            <a:off x="6724357" y="486910"/>
            <a:ext cx="520504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注册为</a:t>
            </a:r>
            <a:r>
              <a:rPr kumimoji="0" lang="zh-CN" altLang="zh-CN" sz="1200" b="0" i="1" u="none" strike="noStrike" cap="none" normalizeH="0" baseline="0" dirty="0" smtClean="0">
                <a:ln>
                  <a:noFill/>
                </a:ln>
                <a:solidFill>
                  <a:srgbClr val="808080"/>
                </a:solidFill>
                <a:effectLst/>
                <a:latin typeface="Consolas" panose="020B0609020204030204" pitchFamily="49" charset="0"/>
              </a:rPr>
              <a:t>bean</a:t>
            </a:r>
            <a:br>
              <a:rPr kumimoji="0" lang="zh-CN" altLang="zh-CN" sz="1200" b="0" i="1" u="none" strike="noStrike" cap="none" normalizeH="0" baseline="0" dirty="0" smtClean="0">
                <a:ln>
                  <a:noFill/>
                </a:ln>
                <a:solidFill>
                  <a:srgbClr val="80808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@Entity</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@Table</a:t>
            </a:r>
            <a:r>
              <a:rPr kumimoji="0" lang="zh-CN" altLang="zh-CN" sz="12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200" b="1" i="0" u="none" strike="noStrike" cap="none" normalizeH="0" baseline="0" dirty="0" smtClean="0">
                <a:ln>
                  <a:noFill/>
                </a:ln>
                <a:solidFill>
                  <a:srgbClr val="008000"/>
                </a:solidFill>
                <a:effectLst/>
                <a:latin typeface="Consolas" panose="020B0609020204030204" pitchFamily="49" charset="0"/>
              </a:rPr>
              <a:t>“basicrecord”</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记录类</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class </a:t>
            </a:r>
            <a:r>
              <a:rPr kumimoji="0" lang="zh-CN" altLang="zh-CN" sz="1200" b="0" i="0" u="none" strike="noStrike" cap="none" normalizeH="0" baseline="0" dirty="0" smtClean="0">
                <a:ln>
                  <a:noFill/>
                </a:ln>
                <a:solidFill>
                  <a:srgbClr val="000000"/>
                </a:solidFill>
                <a:effectLst/>
                <a:latin typeface="Consolas" panose="020B0609020204030204" pitchFamily="49" charset="0"/>
              </a:rPr>
              <a:t>BasicRecord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0" u="none" strike="noStrike" cap="none" normalizeH="0" baseline="0" dirty="0" smtClean="0">
                <a:ln>
                  <a:noFill/>
                </a:ln>
                <a:solidFill>
                  <a:srgbClr val="808000"/>
                </a:solidFill>
                <a:effectLst/>
                <a:latin typeface="Consolas" panose="020B0609020204030204" pitchFamily="49" charset="0"/>
              </a:rPr>
              <a:t>@Id</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    @GeneratedValue</a:t>
            </a:r>
            <a:r>
              <a:rPr kumimoji="0" lang="zh-CN" altLang="zh-CN" sz="1200" b="0" i="0" u="none" strike="noStrike" cap="none" normalizeH="0" baseline="0" dirty="0" smtClean="0">
                <a:ln>
                  <a:noFill/>
                </a:ln>
                <a:solidFill>
                  <a:srgbClr val="000000"/>
                </a:solidFill>
                <a:effectLst/>
                <a:latin typeface="Consolas" panose="020B0609020204030204" pitchFamily="49" charset="0"/>
              </a:rPr>
              <a:t>(strategy = GenerationType.</a:t>
            </a:r>
            <a:r>
              <a:rPr kumimoji="0" lang="zh-CN" altLang="zh-CN" sz="1200" b="1" i="1" u="none" strike="noStrike" cap="none" normalizeH="0" baseline="0" dirty="0" smtClean="0">
                <a:ln>
                  <a:noFill/>
                </a:ln>
                <a:solidFill>
                  <a:srgbClr val="660E7A"/>
                </a:solidFill>
                <a:effectLst/>
                <a:latin typeface="Consolas" panose="020B0609020204030204" pitchFamily="49" charset="0"/>
              </a:rPr>
              <a:t>IDENTITY</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en-US" altLang="zh-CN" sz="1200" b="1" i="0" u="none" strike="noStrike" cap="none" normalizeH="0" baseline="0" dirty="0" smtClean="0">
                <a:ln>
                  <a:noFill/>
                </a:ln>
                <a:solidFill>
                  <a:srgbClr val="000080"/>
                </a:solidFill>
                <a:effectLst/>
                <a:latin typeface="Consolas" panose="020B0609020204030204" pitchFamily="49" charset="0"/>
              </a:rPr>
              <a:t>long </a:t>
            </a:r>
            <a:r>
              <a:rPr kumimoji="0" lang="zh-CN" altLang="zh-CN" sz="1200" b="1" i="0" u="none" strike="noStrike" cap="none" normalizeH="0" baseline="0" dirty="0" smtClean="0">
                <a:ln>
                  <a:noFill/>
                </a:ln>
                <a:solidFill>
                  <a:srgbClr val="660E7A"/>
                </a:solidFill>
                <a:effectLst/>
                <a:latin typeface="Consolas" panose="020B0609020204030204" pitchFamily="49" charset="0"/>
              </a:rPr>
              <a:t>recordnum</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0" u="none" strike="noStrike" cap="none" normalizeH="0" baseline="0" dirty="0" smtClean="0">
                <a:ln>
                  <a:noFill/>
                </a:ln>
                <a:solidFill>
                  <a:srgbClr val="808000"/>
                </a:solidFill>
                <a:effectLst/>
                <a:latin typeface="Consolas" panose="020B0609020204030204" pitchFamily="49" charset="0"/>
              </a:rPr>
              <a:t>@DateTimeFormat</a:t>
            </a:r>
            <a:r>
              <a:rPr kumimoji="0" lang="zh-CN" altLang="zh-CN" sz="1200" b="0" i="0" u="none" strike="noStrike" cap="none" normalizeH="0" baseline="0" dirty="0" smtClean="0">
                <a:ln>
                  <a:noFill/>
                </a:ln>
                <a:solidFill>
                  <a:srgbClr val="000000"/>
                </a:solidFill>
                <a:effectLst/>
                <a:latin typeface="Consolas" panose="020B0609020204030204" pitchFamily="49" charset="0"/>
              </a:rPr>
              <a:t>(pattern = </a:t>
            </a:r>
            <a:r>
              <a:rPr kumimoji="0" lang="zh-CN" altLang="zh-CN" sz="1200" b="1" i="0" u="none" strike="noStrike" cap="none" normalizeH="0" baseline="0" dirty="0" smtClean="0">
                <a:ln>
                  <a:noFill/>
                </a:ln>
                <a:solidFill>
                  <a:srgbClr val="008000"/>
                </a:solidFill>
                <a:effectLst/>
                <a:latin typeface="Consolas" panose="020B0609020204030204" pitchFamily="49" charset="0"/>
              </a:rPr>
              <a:t>“yyyy-MM-dd”</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200" b="0" i="0" u="none" strike="noStrike" cap="none" normalizeH="0" baseline="0" dirty="0" smtClean="0">
                <a:ln>
                  <a:noFill/>
                </a:ln>
                <a:solidFill>
                  <a:srgbClr val="000000"/>
                </a:solidFill>
                <a:effectLst/>
                <a:latin typeface="Consolas" panose="020B0609020204030204" pitchFamily="49" charset="0"/>
              </a:rPr>
              <a:t>Calendar </a:t>
            </a:r>
            <a:r>
              <a:rPr kumimoji="0" lang="zh-CN" altLang="zh-CN" sz="1200" b="1" i="0" u="none" strike="noStrike" cap="none" normalizeH="0" baseline="0" dirty="0" smtClean="0">
                <a:ln>
                  <a:noFill/>
                </a:ln>
                <a:solidFill>
                  <a:srgbClr val="660E7A"/>
                </a:solidFill>
                <a:effectLst/>
                <a:latin typeface="Consolas" panose="020B0609020204030204" pitchFamily="49" charset="0"/>
              </a:rPr>
              <a:t>recordtime</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收支时间</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double </a:t>
            </a:r>
            <a:r>
              <a:rPr kumimoji="0" lang="zh-CN" altLang="zh-CN" sz="1200" b="1" i="0" u="none" strike="noStrike" cap="none" normalizeH="0" baseline="0" dirty="0" smtClean="0">
                <a:ln>
                  <a:noFill/>
                </a:ln>
                <a:solidFill>
                  <a:srgbClr val="660E7A"/>
                </a:solidFill>
                <a:effectLst/>
                <a:latin typeface="Consolas" panose="020B0609020204030204" pitchFamily="49" charset="0"/>
              </a:rPr>
              <a:t>value</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花的钱</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int </a:t>
            </a:r>
            <a:r>
              <a:rPr kumimoji="0" lang="zh-CN" altLang="zh-CN" sz="1200" b="1" i="0" u="none" strike="noStrike" cap="none" normalizeH="0" baseline="0" dirty="0" smtClean="0">
                <a:ln>
                  <a:noFill/>
                </a:ln>
                <a:solidFill>
                  <a:srgbClr val="660E7A"/>
                </a:solidFill>
                <a:effectLst/>
                <a:latin typeface="Consolas" panose="020B0609020204030204" pitchFamily="49" charset="0"/>
              </a:rPr>
              <a:t>category</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种类（要改类型）</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200" b="1" i="0" u="none" strike="noStrike" cap="none" normalizeH="0" baseline="0" dirty="0" smtClean="0">
                <a:ln>
                  <a:noFill/>
                </a:ln>
                <a:solidFill>
                  <a:srgbClr val="660E7A"/>
                </a:solidFill>
                <a:effectLst/>
                <a:latin typeface="Consolas" panose="020B0609020204030204" pitchFamily="49" charset="0"/>
              </a:rPr>
              <a:t>other</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备注</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endParaRPr lang="en-US" altLang="zh-CN" sz="1200" i="1" dirty="0">
              <a:solidFill>
                <a:srgbClr val="808080"/>
              </a:solidFill>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i="1" dirty="0">
                <a:solidFill>
                  <a:srgbClr val="808080"/>
                </a:solidFill>
                <a:latin typeface="宋体" panose="02010600030101010101" pitchFamily="2" charset="-122"/>
                <a:ea typeface="宋体" panose="02010600030101010101" pitchFamily="2" charset="-122"/>
              </a:rPr>
              <a:t> </a:t>
            </a:r>
            <a:r>
              <a:rPr lang="en-US" altLang="zh-CN" sz="1200" i="1" dirty="0" smtClean="0">
                <a:solidFill>
                  <a:srgbClr val="808080"/>
                </a:solidFill>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1" u="none" strike="noStrike" cap="none" normalizeH="0" dirty="0">
                <a:ln>
                  <a:noFill/>
                </a:ln>
                <a:solidFill>
                  <a:srgbClr val="808080"/>
                </a:solidFill>
                <a:effectLst/>
                <a:latin typeface="宋体" panose="02010600030101010101" pitchFamily="2" charset="-122"/>
                <a:ea typeface="宋体" panose="02010600030101010101" pitchFamily="2" charset="-122"/>
              </a:rPr>
              <a:t> </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i="1" baseline="0" dirty="0">
                <a:solidFill>
                  <a:srgbClr val="808080"/>
                </a:solidFill>
                <a:latin typeface="宋体" panose="02010600030101010101" pitchFamily="2" charset="-122"/>
                <a:ea typeface="宋体" panose="02010600030101010101" pitchFamily="2" charset="-122"/>
              </a:rPr>
              <a:t> </a:t>
            </a:r>
            <a:r>
              <a:rPr lang="en-US" altLang="zh-CN" sz="1200" i="1" baseline="0" dirty="0" smtClean="0">
                <a:solidFill>
                  <a:srgbClr val="808080"/>
                </a:solidFill>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1" u="none" strike="noStrike" cap="none" normalizeH="0" dirty="0">
                <a:ln>
                  <a:noFill/>
                </a:ln>
                <a:solidFill>
                  <a:srgbClr val="808080"/>
                </a:solidFill>
                <a:effectLst/>
                <a:latin typeface="宋体" panose="02010600030101010101" pitchFamily="2" charset="-122"/>
                <a:ea typeface="宋体" panose="02010600030101010101" pitchFamily="2" charset="-122"/>
              </a:rPr>
              <a:t> </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   </a:t>
            </a:r>
            <a:r>
              <a:rPr kumimoji="0" lang="zh-CN" altLang="en-US"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略去构造函数和</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get set</a:t>
            </a:r>
            <a:r>
              <a:rPr lang="zh-CN" altLang="en-US" sz="1200" i="1" dirty="0" smtClean="0">
                <a:solidFill>
                  <a:srgbClr val="808080"/>
                </a:solidFill>
                <a:latin typeface="宋体" panose="02010600030101010101" pitchFamily="2" charset="-122"/>
                <a:ea typeface="宋体" panose="02010600030101010101" pitchFamily="2" charset="-122"/>
              </a:rPr>
              <a:t>方法等</a:t>
            </a: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smtClean="0">
                <a:solidFill>
                  <a:srgbClr val="000000"/>
                </a:solidFill>
                <a:latin typeface="Consolas" panose="020B0609020204030204" pitchFamily="49" charset="0"/>
              </a:rPr>
              <a:t>   </a:t>
            </a: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文本框 9"/>
          <p:cNvSpPr txBox="1"/>
          <p:nvPr/>
        </p:nvSpPr>
        <p:spPr>
          <a:xfrm>
            <a:off x="384615" y="3512763"/>
            <a:ext cx="4740812" cy="1326517"/>
          </a:xfrm>
          <a:prstGeom prst="rect">
            <a:avLst/>
          </a:prstGeom>
          <a:noFill/>
        </p:spPr>
        <p:txBody>
          <a:bodyPr wrap="square" rtlCol="0">
            <a:spAutoFit/>
          </a:bodyPr>
          <a:lstStyle/>
          <a:p>
            <a:pPr>
              <a:lnSpc>
                <a:spcPct val="130000"/>
              </a:lnSpc>
              <a:spcBef>
                <a:spcPts val="600"/>
              </a:spcBef>
            </a:pPr>
            <a:r>
              <a:rPr lang="en-US" altLang="zh-CN" b="1" kern="0" dirty="0" smtClean="0">
                <a:latin typeface="微软雅黑" panose="020B0503020204020204" pitchFamily="34" charset="-122"/>
                <a:ea typeface="微软雅黑" panose="020B0503020204020204" pitchFamily="34" charset="-122"/>
                <a:cs typeface="+mn-ea"/>
                <a:sym typeface="+mn-lt"/>
              </a:rPr>
              <a:t>Dao </a:t>
            </a:r>
            <a:r>
              <a:rPr lang="zh-CN" altLang="en-US" b="1" kern="0" dirty="0" smtClean="0">
                <a:latin typeface="微软雅黑" panose="020B0503020204020204" pitchFamily="34" charset="-122"/>
                <a:ea typeface="微软雅黑" panose="020B0503020204020204" pitchFamily="34" charset="-122"/>
                <a:cs typeface="+mn-ea"/>
                <a:sym typeface="+mn-lt"/>
              </a:rPr>
              <a:t>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继承</a:t>
            </a:r>
            <a:r>
              <a:rPr lang="en-US" altLang="zh-CN" kern="0" dirty="0" err="1" smtClean="0">
                <a:latin typeface="微软雅黑" panose="020B0503020204020204" pitchFamily="34" charset="-122"/>
                <a:ea typeface="微软雅黑" panose="020B0503020204020204" pitchFamily="34" charset="-122"/>
                <a:cs typeface="+mn-ea"/>
                <a:sym typeface="+mn-lt"/>
              </a:rPr>
              <a:t>JpaRepository</a:t>
            </a:r>
            <a:r>
              <a:rPr lang="zh-CN" altLang="en-US" kern="0" dirty="0" smtClean="0">
                <a:latin typeface="微软雅黑" panose="020B0503020204020204" pitchFamily="34" charset="-122"/>
                <a:ea typeface="微软雅黑" panose="020B0503020204020204" pitchFamily="34" charset="-122"/>
                <a:cs typeface="+mn-ea"/>
                <a:sym typeface="+mn-lt"/>
              </a:rPr>
              <a:t>，创建数据访问层。</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6" name="Rectangle 3"/>
          <p:cNvSpPr>
            <a:spLocks noChangeArrowheads="1"/>
          </p:cNvSpPr>
          <p:nvPr/>
        </p:nvSpPr>
        <p:spPr bwMode="auto">
          <a:xfrm>
            <a:off x="537015" y="4801181"/>
            <a:ext cx="8114616"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808000"/>
                </a:solidFill>
                <a:effectLst/>
                <a:latin typeface="Consolas" panose="020B0609020204030204" pitchFamily="49" charset="0"/>
              </a:rPr>
              <a:t>@Repository</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interface </a:t>
            </a:r>
            <a:r>
              <a:rPr kumimoji="0" lang="zh-CN" altLang="zh-CN" sz="1200" b="0" i="0" u="none" strike="noStrike" cap="none" normalizeH="0" baseline="0" dirty="0" smtClean="0">
                <a:ln>
                  <a:noFill/>
                </a:ln>
                <a:solidFill>
                  <a:srgbClr val="000000"/>
                </a:solidFill>
                <a:effectLst/>
                <a:latin typeface="Consolas" panose="020B0609020204030204" pitchFamily="49" charset="0"/>
              </a:rPr>
              <a:t>BasicRecordRepository </a:t>
            </a:r>
            <a:r>
              <a:rPr kumimoji="0" lang="zh-CN" altLang="zh-CN" sz="1200" b="1" i="0" u="none" strike="noStrike" cap="none" normalizeH="0" baseline="0" dirty="0" smtClean="0">
                <a:ln>
                  <a:noFill/>
                </a:ln>
                <a:solidFill>
                  <a:srgbClr val="000080"/>
                </a:solidFill>
                <a:effectLst/>
                <a:latin typeface="Consolas" panose="020B0609020204030204" pitchFamily="49" charset="0"/>
              </a:rPr>
              <a:t>extends </a:t>
            </a:r>
            <a:r>
              <a:rPr kumimoji="0" lang="zh-CN" altLang="zh-CN" sz="1200" b="0" i="0" u="none" strike="noStrike" cap="none" normalizeH="0" baseline="0" dirty="0" smtClean="0">
                <a:ln>
                  <a:noFill/>
                </a:ln>
                <a:solidFill>
                  <a:srgbClr val="000000"/>
                </a:solidFill>
                <a:effectLst/>
                <a:latin typeface="Consolas" panose="020B0609020204030204" pitchFamily="49" charset="0"/>
              </a:rPr>
              <a:t>JpaRepository&lt;BasicRecord, Integer&gt;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544049" y="5591273"/>
            <a:ext cx="8494443"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808000"/>
                </a:solidFill>
                <a:effectLst/>
                <a:latin typeface="Consolas" panose="020B0609020204030204" pitchFamily="49" charset="0"/>
              </a:rPr>
              <a:t>@Repository</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interface </a:t>
            </a:r>
            <a:r>
              <a:rPr kumimoji="0" lang="zh-CN" altLang="zh-CN" sz="1200" b="0" i="0" u="none" strike="noStrike" cap="none" normalizeH="0" baseline="0" dirty="0" smtClean="0">
                <a:ln>
                  <a:noFill/>
                </a:ln>
                <a:solidFill>
                  <a:srgbClr val="000000"/>
                </a:solidFill>
                <a:effectLst/>
                <a:latin typeface="Consolas" panose="020B0609020204030204" pitchFamily="49" charset="0"/>
              </a:rPr>
              <a:t>UserRepository </a:t>
            </a:r>
            <a:r>
              <a:rPr kumimoji="0" lang="zh-CN" altLang="zh-CN" sz="1200" b="1" i="0" u="none" strike="noStrike" cap="none" normalizeH="0" baseline="0" dirty="0" smtClean="0">
                <a:ln>
                  <a:noFill/>
                </a:ln>
                <a:solidFill>
                  <a:srgbClr val="000080"/>
                </a:solidFill>
                <a:effectLst/>
                <a:latin typeface="Consolas" panose="020B0609020204030204" pitchFamily="49" charset="0"/>
              </a:rPr>
              <a:t>extends </a:t>
            </a:r>
            <a:r>
              <a:rPr kumimoji="0" lang="zh-CN" altLang="zh-CN" sz="1200" b="0" i="0" u="none" strike="noStrike" cap="none" normalizeH="0" baseline="0" dirty="0" smtClean="0">
                <a:ln>
                  <a:noFill/>
                </a:ln>
                <a:solidFill>
                  <a:srgbClr val="000000"/>
                </a:solidFill>
                <a:effectLst/>
                <a:latin typeface="Consolas" panose="020B0609020204030204" pitchFamily="49" charset="0"/>
              </a:rPr>
              <a:t>JpaRepository&lt;User, Integer&gt;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User findByUsernameAndPassword(String username, String password);</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User findByUsername(String username);</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565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3" grpId="0" animBg="1"/>
      <p:bldP spid="14" grpId="0"/>
      <p:bldP spid="5" grpId="0" animBg="1"/>
      <p:bldP spid="10" grpId="0"/>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3" name="文本框 2"/>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stretch>
            <a:fillRect/>
          </a:stretch>
        </p:blipFill>
        <p:spPr>
          <a:xfrm>
            <a:off x="918405" y="1960872"/>
            <a:ext cx="4991100" cy="4029075"/>
          </a:xfrm>
          <a:prstGeom prst="rect">
            <a:avLst/>
          </a:prstGeom>
        </p:spPr>
      </p:pic>
      <p:sp>
        <p:nvSpPr>
          <p:cNvPr id="5" name="文本框 4"/>
          <p:cNvSpPr txBox="1"/>
          <p:nvPr/>
        </p:nvSpPr>
        <p:spPr>
          <a:xfrm>
            <a:off x="2328204" y="1435632"/>
            <a:ext cx="2940148"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登录页面</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4"/>
          <a:stretch>
            <a:fillRect/>
          </a:stretch>
        </p:blipFill>
        <p:spPr>
          <a:xfrm>
            <a:off x="6950613" y="1960872"/>
            <a:ext cx="4114800" cy="4267200"/>
          </a:xfrm>
          <a:prstGeom prst="rect">
            <a:avLst/>
          </a:prstGeom>
        </p:spPr>
      </p:pic>
      <p:sp>
        <p:nvSpPr>
          <p:cNvPr id="20" name="文本框 19"/>
          <p:cNvSpPr txBox="1"/>
          <p:nvPr/>
        </p:nvSpPr>
        <p:spPr>
          <a:xfrm>
            <a:off x="8125265" y="1418260"/>
            <a:ext cx="2940148"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注册</a:t>
            </a:r>
            <a:r>
              <a:rPr lang="zh-CN" altLang="en-US" sz="1600" kern="0" dirty="0" smtClean="0">
                <a:latin typeface="微软雅黑" panose="020B0503020204020204" pitchFamily="34" charset="-122"/>
                <a:ea typeface="微软雅黑" panose="020B0503020204020204" pitchFamily="34" charset="-122"/>
                <a:cs typeface="+mn-ea"/>
                <a:sym typeface="+mn-lt"/>
              </a:rPr>
              <a:t>页面</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202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5"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76776" y="1689555"/>
            <a:ext cx="8525021" cy="21236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使用</a:t>
            </a:r>
            <a:r>
              <a:rPr lang="en-US" altLang="zh-CN" kern="0" dirty="0" smtClean="0">
                <a:latin typeface="微软雅黑" panose="020B0503020204020204" pitchFamily="34" charset="-122"/>
                <a:ea typeface="微软雅黑" panose="020B0503020204020204" pitchFamily="34" charset="-122"/>
                <a:cs typeface="+mn-ea"/>
                <a:sym typeface="+mn-lt"/>
              </a:rPr>
              <a:t>bootstrap </a:t>
            </a:r>
            <a:r>
              <a:rPr lang="zh-CN" altLang="en-US" kern="0" dirty="0" smtClean="0">
                <a:latin typeface="微软雅黑" panose="020B0503020204020204" pitchFamily="34" charset="-122"/>
                <a:ea typeface="微软雅黑" panose="020B0503020204020204" pitchFamily="34" charset="-122"/>
                <a:cs typeface="+mn-ea"/>
                <a:sym typeface="+mn-lt"/>
              </a:rPr>
              <a:t>框架响应式布局，支持手机、</a:t>
            </a:r>
            <a:r>
              <a:rPr lang="en-US" altLang="zh-CN" kern="0" dirty="0" smtClean="0">
                <a:latin typeface="微软雅黑" panose="020B0503020204020204" pitchFamily="34" charset="-122"/>
                <a:ea typeface="微软雅黑" panose="020B0503020204020204" pitchFamily="34" charset="-122"/>
                <a:cs typeface="+mn-ea"/>
                <a:sym typeface="+mn-lt"/>
              </a:rPr>
              <a:t>PC</a:t>
            </a:r>
            <a:r>
              <a:rPr lang="zh-CN" altLang="en-US" kern="0" dirty="0" smtClean="0">
                <a:latin typeface="微软雅黑" panose="020B0503020204020204" pitchFamily="34" charset="-122"/>
                <a:ea typeface="微软雅黑" panose="020B0503020204020204" pitchFamily="34" charset="-122"/>
                <a:cs typeface="+mn-ea"/>
                <a:sym typeface="+mn-lt"/>
              </a:rPr>
              <a:t>端的使用。前端使用正则表达式验证用户所提交的信息，设置最大字长等功能。</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8"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19" name="文本框 1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225756" y="2566718"/>
            <a:ext cx="4870244" cy="369332"/>
          </a:xfrm>
          <a:prstGeom prst="rect">
            <a:avLst/>
          </a:prstGeom>
        </p:spPr>
        <p:txBody>
          <a:bodyPr wrap="none">
            <a:spAutoFit/>
          </a:bodyPr>
          <a:lstStyle/>
          <a:p>
            <a:r>
              <a:rPr lang="en-US" altLang="zh-CN" dirty="0">
                <a:solidFill>
                  <a:srgbClr val="FF0000"/>
                </a:solidFill>
                <a:latin typeface="Consolas" panose="020B0609020204030204" pitchFamily="49" charset="0"/>
              </a:rPr>
              <a:t>pattern</a:t>
            </a:r>
            <a:r>
              <a:rPr lang="en-US" altLang="zh-CN" dirty="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"^[A-Za-z0-9\u4e00-\u9fa5]+$"</a:t>
            </a:r>
            <a:endParaRPr lang="en-US" altLang="zh-CN" b="0" dirty="0">
              <a:solidFill>
                <a:srgbClr val="000000"/>
              </a:solidFill>
              <a:effectLst/>
              <a:latin typeface="Consolas" panose="020B0609020204030204" pitchFamily="49" charset="0"/>
            </a:endParaRPr>
          </a:p>
        </p:txBody>
      </p:sp>
      <p:sp>
        <p:nvSpPr>
          <p:cNvPr id="22" name="文本框 21"/>
          <p:cNvSpPr txBox="1"/>
          <p:nvPr/>
        </p:nvSpPr>
        <p:spPr>
          <a:xfrm>
            <a:off x="576775" y="3333130"/>
            <a:ext cx="8525021" cy="2406813"/>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设置</a:t>
            </a:r>
            <a:r>
              <a:rPr lang="en-US" altLang="zh-CN" kern="0" dirty="0" smtClean="0">
                <a:latin typeface="微软雅黑" panose="020B0503020204020204" pitchFamily="34" charset="-122"/>
                <a:ea typeface="微软雅黑" panose="020B0503020204020204" pitchFamily="34" charset="-122"/>
                <a:cs typeface="+mn-ea"/>
                <a:sym typeface="+mn-lt"/>
              </a:rPr>
              <a:t>pattern</a:t>
            </a:r>
            <a:r>
              <a:rPr lang="zh-CN" altLang="en-US" kern="0" dirty="0" smtClean="0">
                <a:latin typeface="微软雅黑" panose="020B0503020204020204" pitchFamily="34" charset="-122"/>
                <a:ea typeface="微软雅黑" panose="020B0503020204020204" pitchFamily="34" charset="-122"/>
                <a:cs typeface="+mn-ea"/>
                <a:sym typeface="+mn-lt"/>
              </a:rPr>
              <a:t>属性验证用户名只能是汉字、字母、数字组成的，不支持特殊符号；设置密码正则表达式为</a:t>
            </a:r>
            <a:r>
              <a:rPr lang="en-US" altLang="zh-CN" kern="0" dirty="0" smtClean="0">
                <a:latin typeface="微软雅黑" panose="020B0503020204020204" pitchFamily="34" charset="-122"/>
                <a:ea typeface="微软雅黑" panose="020B0503020204020204" pitchFamily="34" charset="-122"/>
                <a:cs typeface="+mn-ea"/>
                <a:sym typeface="+mn-lt"/>
              </a:rPr>
              <a:t>8</a:t>
            </a:r>
            <a:r>
              <a:rPr lang="zh-CN" altLang="en-US" kern="0" dirty="0" smtClean="0">
                <a:latin typeface="微软雅黑" panose="020B0503020204020204" pitchFamily="34" charset="-122"/>
                <a:ea typeface="微软雅黑" panose="020B0503020204020204" pitchFamily="34" charset="-122"/>
                <a:cs typeface="+mn-ea"/>
                <a:sym typeface="+mn-lt"/>
              </a:rPr>
              <a:t>到</a:t>
            </a:r>
            <a:r>
              <a:rPr lang="en-US" altLang="zh-CN" kern="0" dirty="0" smtClean="0">
                <a:latin typeface="微软雅黑" panose="020B0503020204020204" pitchFamily="34" charset="-122"/>
                <a:ea typeface="微软雅黑" panose="020B0503020204020204" pitchFamily="34" charset="-122"/>
                <a:cs typeface="+mn-ea"/>
                <a:sym typeface="+mn-lt"/>
              </a:rPr>
              <a:t>20</a:t>
            </a:r>
            <a:r>
              <a:rPr lang="zh-CN" altLang="en-US" kern="0" dirty="0" smtClean="0">
                <a:latin typeface="微软雅黑" panose="020B0503020204020204" pitchFamily="34" charset="-122"/>
                <a:ea typeface="微软雅黑" panose="020B0503020204020204" pitchFamily="34" charset="-122"/>
                <a:cs typeface="+mn-ea"/>
                <a:sym typeface="+mn-lt"/>
              </a:rPr>
              <a:t>位，由字符、数字、字母组成的字符，否则显示提示信息，不通过。</a:t>
            </a:r>
            <a:r>
              <a:rPr lang="en-US" altLang="zh-CN" kern="0" dirty="0" smtClean="0">
                <a:latin typeface="微软雅黑" panose="020B0503020204020204" pitchFamily="34" charset="-122"/>
                <a:ea typeface="微软雅黑" panose="020B0503020204020204" pitchFamily="34" charset="-122"/>
                <a:cs typeface="+mn-ea"/>
                <a:sym typeface="+mn-lt"/>
              </a:rPr>
              <a:t>Email</a:t>
            </a:r>
            <a:r>
              <a:rPr lang="zh-CN" altLang="en-US" kern="0" dirty="0" smtClean="0">
                <a:latin typeface="微软雅黑" panose="020B0503020204020204" pitchFamily="34" charset="-122"/>
                <a:ea typeface="微软雅黑" panose="020B0503020204020204" pitchFamily="34" charset="-122"/>
                <a:cs typeface="+mn-ea"/>
                <a:sym typeface="+mn-lt"/>
              </a:rPr>
              <a:t>使用同样方式验证。若两次密码输入不一样，则弹出提示信息。</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225756" y="2963798"/>
            <a:ext cx="5123518" cy="369332"/>
          </a:xfrm>
          <a:prstGeom prst="rect">
            <a:avLst/>
          </a:prstGeom>
        </p:spPr>
        <p:txBody>
          <a:bodyPr wrap="none">
            <a:spAutoFit/>
          </a:bodyPr>
          <a:lstStyle/>
          <a:p>
            <a:r>
              <a:rPr lang="en-US" altLang="zh-CN" dirty="0">
                <a:solidFill>
                  <a:srgbClr val="FF0000"/>
                </a:solidFill>
                <a:latin typeface="Consolas" panose="020B0609020204030204" pitchFamily="49" charset="0"/>
              </a:rPr>
              <a:t>pattern</a:t>
            </a:r>
            <a:r>
              <a:rPr lang="en-US" altLang="zh-CN" dirty="0" smtClean="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"^[A-Za-z0-9!@#$%^&amp;*_-]{8,20}$"</a:t>
            </a:r>
            <a:endParaRPr lang="en-US" altLang="zh-CN" b="0" dirty="0">
              <a:solidFill>
                <a:srgbClr val="000000"/>
              </a:solidFill>
              <a:effectLst/>
              <a:latin typeface="Consolas" panose="020B0609020204030204" pitchFamily="49" charset="0"/>
            </a:endParaRPr>
          </a:p>
        </p:txBody>
      </p:sp>
      <p:pic>
        <p:nvPicPr>
          <p:cNvPr id="24" name="图片 23"/>
          <p:cNvPicPr>
            <a:picLocks noChangeAspect="1"/>
          </p:cNvPicPr>
          <p:nvPr/>
        </p:nvPicPr>
        <p:blipFill>
          <a:blip r:embed="rId3"/>
          <a:stretch>
            <a:fillRect/>
          </a:stretch>
        </p:blipFill>
        <p:spPr>
          <a:xfrm>
            <a:off x="957408" y="4976705"/>
            <a:ext cx="4291108" cy="1184944"/>
          </a:xfrm>
          <a:prstGeom prst="rect">
            <a:avLst/>
          </a:prstGeom>
        </p:spPr>
      </p:pic>
      <p:pic>
        <p:nvPicPr>
          <p:cNvPr id="25" name="图片 24"/>
          <p:cNvPicPr>
            <a:picLocks noChangeAspect="1"/>
          </p:cNvPicPr>
          <p:nvPr/>
        </p:nvPicPr>
        <p:blipFill>
          <a:blip r:embed="rId4"/>
          <a:stretch>
            <a:fillRect/>
          </a:stretch>
        </p:blipFill>
        <p:spPr>
          <a:xfrm>
            <a:off x="6349274" y="4976705"/>
            <a:ext cx="5458425" cy="1200161"/>
          </a:xfrm>
          <a:prstGeom prst="rect">
            <a:avLst/>
          </a:prstGeom>
        </p:spPr>
      </p:pic>
    </p:spTree>
    <p:extLst>
      <p:ext uri="{BB962C8B-B14F-4D97-AF65-F5344CB8AC3E}">
        <p14:creationId xmlns:p14="http://schemas.microsoft.com/office/powerpoint/2010/main" val="2546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P spid="19"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6" name="文本框 5"/>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64232" y="1337862"/>
            <a:ext cx="8525021" cy="312701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用户注册登录时，后端从前端获得数据，向 </a:t>
            </a:r>
            <a:r>
              <a:rPr lang="en-US" altLang="zh-CN" kern="0" dirty="0" smtClean="0">
                <a:latin typeface="微软雅黑" panose="020B0503020204020204" pitchFamily="34" charset="-122"/>
                <a:ea typeface="微软雅黑" panose="020B0503020204020204" pitchFamily="34" charset="-122"/>
                <a:cs typeface="+mn-ea"/>
                <a:sym typeface="+mn-lt"/>
              </a:rPr>
              <a:t>/login </a:t>
            </a:r>
            <a:r>
              <a:rPr lang="zh-CN" altLang="en-US" kern="0" dirty="0" smtClean="0">
                <a:latin typeface="微软雅黑" panose="020B0503020204020204" pitchFamily="34" charset="-122"/>
                <a:ea typeface="微软雅黑" panose="020B0503020204020204" pitchFamily="34" charset="-122"/>
                <a:cs typeface="+mn-ea"/>
                <a:sym typeface="+mn-lt"/>
              </a:rPr>
              <a:t>或者 </a:t>
            </a:r>
            <a:r>
              <a:rPr lang="en-US" altLang="zh-CN" kern="0" dirty="0" smtClean="0">
                <a:latin typeface="微软雅黑" panose="020B0503020204020204" pitchFamily="34" charset="-122"/>
                <a:ea typeface="微软雅黑" panose="020B0503020204020204" pitchFamily="34" charset="-122"/>
                <a:cs typeface="+mn-ea"/>
                <a:sym typeface="+mn-lt"/>
              </a:rPr>
              <a:t>/register </a:t>
            </a:r>
            <a:r>
              <a:rPr lang="zh-CN" altLang="en-US" kern="0" dirty="0" smtClean="0">
                <a:latin typeface="微软雅黑" panose="020B0503020204020204" pitchFamily="34" charset="-122"/>
                <a:ea typeface="微软雅黑" panose="020B0503020204020204" pitchFamily="34" charset="-122"/>
                <a:cs typeface="+mn-ea"/>
                <a:sym typeface="+mn-lt"/>
              </a:rPr>
              <a:t>接口提交</a:t>
            </a:r>
            <a:r>
              <a:rPr lang="en-US" altLang="zh-CN" kern="0" dirty="0" smtClean="0">
                <a:latin typeface="微软雅黑" panose="020B0503020204020204" pitchFamily="34" charset="-122"/>
                <a:ea typeface="微软雅黑" panose="020B0503020204020204" pitchFamily="34" charset="-122"/>
                <a:cs typeface="+mn-ea"/>
                <a:sym typeface="+mn-lt"/>
              </a:rPr>
              <a:t>POST</a:t>
            </a:r>
            <a:r>
              <a:rPr lang="zh-CN" altLang="en-US" kern="0" dirty="0" smtClean="0">
                <a:latin typeface="微软雅黑" panose="020B0503020204020204" pitchFamily="34" charset="-122"/>
                <a:ea typeface="微软雅黑" panose="020B0503020204020204" pitchFamily="34" charset="-122"/>
                <a:cs typeface="+mn-ea"/>
                <a:sym typeface="+mn-lt"/>
              </a:rPr>
              <a:t>请求，后端进行校验。</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注册时，验证用户存在与否，若存在，则返回提示信息并重新跳转到注册页面让用户重新注册。</a:t>
            </a:r>
            <a:r>
              <a:rPr lang="zh-CN" altLang="en-US" kern="0" dirty="0">
                <a:latin typeface="微软雅黑" panose="020B0503020204020204" pitchFamily="34" charset="-122"/>
                <a:ea typeface="微软雅黑" panose="020B0503020204020204" pitchFamily="34" charset="-122"/>
                <a:cs typeface="+mn-ea"/>
                <a:sym typeface="+mn-lt"/>
              </a:rPr>
              <a:t>若不存在，则对于密码进行</a:t>
            </a:r>
            <a:r>
              <a:rPr lang="en-US" altLang="zh-CN" kern="0" dirty="0">
                <a:latin typeface="微软雅黑" panose="020B0503020204020204" pitchFamily="34" charset="-122"/>
                <a:ea typeface="微软雅黑" panose="020B0503020204020204" pitchFamily="34" charset="-122"/>
                <a:cs typeface="+mn-ea"/>
                <a:sym typeface="+mn-lt"/>
              </a:rPr>
              <a:t>base64 </a:t>
            </a:r>
            <a:r>
              <a:rPr lang="zh-CN" altLang="en-US" kern="0" dirty="0">
                <a:latin typeface="微软雅黑" panose="020B0503020204020204" pitchFamily="34" charset="-122"/>
                <a:ea typeface="微软雅黑" panose="020B0503020204020204" pitchFamily="34" charset="-122"/>
                <a:cs typeface="+mn-ea"/>
                <a:sym typeface="+mn-lt"/>
              </a:rPr>
              <a:t>加密和</a:t>
            </a:r>
            <a:r>
              <a:rPr lang="en-US" altLang="zh-CN" kern="0" dirty="0">
                <a:latin typeface="微软雅黑" panose="020B0503020204020204" pitchFamily="34" charset="-122"/>
                <a:ea typeface="微软雅黑" panose="020B0503020204020204" pitchFamily="34" charset="-122"/>
                <a:cs typeface="+mn-ea"/>
                <a:sym typeface="+mn-lt"/>
              </a:rPr>
              <a:t>MD5</a:t>
            </a:r>
            <a:r>
              <a:rPr lang="zh-CN" altLang="en-US" kern="0" dirty="0">
                <a:latin typeface="微软雅黑" panose="020B0503020204020204" pitchFamily="34" charset="-122"/>
                <a:ea typeface="微软雅黑" panose="020B0503020204020204" pitchFamily="34" charset="-122"/>
                <a:cs typeface="+mn-ea"/>
                <a:sym typeface="+mn-lt"/>
              </a:rPr>
              <a:t>哈希加密之后，存进数据库。</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登录时，查看数据库中是否有记录，若没有</a:t>
            </a:r>
            <a:r>
              <a:rPr lang="zh-CN" altLang="en-US" kern="0" dirty="0">
                <a:latin typeface="微软雅黑" panose="020B0503020204020204" pitchFamily="34" charset="-122"/>
                <a:ea typeface="微软雅黑" panose="020B0503020204020204" pitchFamily="34" charset="-122"/>
                <a:cs typeface="+mn-ea"/>
                <a:sym typeface="+mn-lt"/>
              </a:rPr>
              <a:t>，则返回提示信息并重新跳转</a:t>
            </a:r>
            <a:r>
              <a:rPr lang="zh-CN" altLang="en-US" kern="0" dirty="0" smtClean="0">
                <a:latin typeface="微软雅黑" panose="020B0503020204020204" pitchFamily="34" charset="-122"/>
                <a:ea typeface="微软雅黑" panose="020B0503020204020204" pitchFamily="34" charset="-122"/>
                <a:cs typeface="+mn-ea"/>
                <a:sym typeface="+mn-lt"/>
              </a:rPr>
              <a:t>到登录页面</a:t>
            </a:r>
            <a:r>
              <a:rPr lang="zh-CN" altLang="en-US" kern="0" dirty="0">
                <a:latin typeface="微软雅黑" panose="020B0503020204020204" pitchFamily="34" charset="-122"/>
                <a:ea typeface="微软雅黑" panose="020B0503020204020204" pitchFamily="34" charset="-122"/>
                <a:cs typeface="+mn-ea"/>
                <a:sym typeface="+mn-lt"/>
              </a:rPr>
              <a:t>让用户</a:t>
            </a:r>
            <a:r>
              <a:rPr lang="zh-CN" altLang="en-US" kern="0" dirty="0" smtClean="0">
                <a:latin typeface="微软雅黑" panose="020B0503020204020204" pitchFamily="34" charset="-122"/>
                <a:ea typeface="微软雅黑" panose="020B0503020204020204" pitchFamily="34" charset="-122"/>
                <a:cs typeface="+mn-ea"/>
                <a:sym typeface="+mn-lt"/>
              </a:rPr>
              <a:t>重新登录。若用户存在，则对于密码进行上述加密后和从数据库中取出的用户加密密码进行对比，若成功，则跳转。</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2"/>
          <a:stretch>
            <a:fillRect/>
          </a:stretch>
        </p:blipFill>
        <p:spPr>
          <a:xfrm>
            <a:off x="9223235" y="2988431"/>
            <a:ext cx="2864094" cy="1059206"/>
          </a:xfrm>
          <a:prstGeom prst="rect">
            <a:avLst/>
          </a:prstGeom>
        </p:spPr>
      </p:pic>
      <p:pic>
        <p:nvPicPr>
          <p:cNvPr id="9" name="图片 8"/>
          <p:cNvPicPr>
            <a:picLocks noChangeAspect="1"/>
          </p:cNvPicPr>
          <p:nvPr/>
        </p:nvPicPr>
        <p:blipFill>
          <a:blip r:embed="rId3"/>
          <a:stretch>
            <a:fillRect/>
          </a:stretch>
        </p:blipFill>
        <p:spPr>
          <a:xfrm>
            <a:off x="9101797" y="1685521"/>
            <a:ext cx="2985532" cy="89566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25" y="5067300"/>
            <a:ext cx="1847118" cy="1389033"/>
          </a:xfrm>
          <a:prstGeom prst="rect">
            <a:avLst/>
          </a:prstGeom>
        </p:spPr>
      </p:pic>
      <p:sp>
        <p:nvSpPr>
          <p:cNvPr id="13" name="Rectangle 5"/>
          <p:cNvSpPr>
            <a:spLocks noChangeArrowheads="1"/>
          </p:cNvSpPr>
          <p:nvPr/>
        </p:nvSpPr>
        <p:spPr bwMode="auto">
          <a:xfrm>
            <a:off x="3525883" y="4605550"/>
            <a:ext cx="8026875"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80"/>
                </a:solidFill>
                <a:effectLst/>
                <a:latin typeface="Consolas" panose="020B0609020204030204" pitchFamily="49" charset="0"/>
              </a:rPr>
              <a:t>public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passwordEncrypt(String Str) </a:t>
            </a:r>
            <a:r>
              <a:rPr kumimoji="0" lang="zh-CN" altLang="zh-CN" sz="1200" b="1" i="0" u="none" strike="noStrike" cap="none" normalizeH="0" baseline="0" dirty="0" smtClean="0">
                <a:ln>
                  <a:noFill/>
                </a:ln>
                <a:solidFill>
                  <a:srgbClr val="000080"/>
                </a:solidFill>
                <a:effectLst/>
                <a:latin typeface="Consolas" panose="020B0609020204030204" pitchFamily="49" charset="0"/>
              </a:rPr>
              <a:t>throws </a:t>
            </a:r>
            <a:r>
              <a:rPr kumimoji="0" lang="zh-CN" altLang="zh-CN" sz="1200" b="0" i="0" u="none" strike="noStrike" cap="none" normalizeH="0" baseline="0" dirty="0" smtClean="0">
                <a:ln>
                  <a:noFill/>
                </a:ln>
                <a:solidFill>
                  <a:srgbClr val="000000"/>
                </a:solidFill>
                <a:effectLst/>
                <a:latin typeface="Consolas" panose="020B0609020204030204" pitchFamily="49" charset="0"/>
              </a:rPr>
              <a:t>NoSuchAlgorithmException, UnsupportedEncodingException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MessageDigest md5 = MessageDigest.</a:t>
            </a:r>
            <a:r>
              <a:rPr kumimoji="0" lang="zh-CN" altLang="zh-CN" sz="1200" b="0" i="1" u="none" strike="noStrike" cap="none" normalizeH="0" baseline="0" dirty="0" smtClean="0">
                <a:ln>
                  <a:noFill/>
                </a:ln>
                <a:solidFill>
                  <a:srgbClr val="000000"/>
                </a:solidFill>
                <a:effectLst/>
                <a:latin typeface="Consolas" panose="020B0609020204030204" pitchFamily="49" charset="0"/>
              </a:rPr>
              <a:t>getInstance</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r>
              <a:rPr kumimoji="0" lang="zh-CN" altLang="zh-CN" sz="1200" b="1" i="0" u="none" strike="noStrike" cap="none" normalizeH="0" baseline="0" dirty="0" smtClean="0">
                <a:ln>
                  <a:noFill/>
                </a:ln>
                <a:solidFill>
                  <a:srgbClr val="008000"/>
                </a:solidFill>
                <a:effectLst/>
                <a:latin typeface="Consolas" panose="020B0609020204030204" pitchFamily="49" charset="0"/>
              </a:rPr>
              <a:t>"MD5"</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Encoder encoder = Base64.</a:t>
            </a:r>
            <a:r>
              <a:rPr kumimoji="0" lang="zh-CN" altLang="zh-CN" sz="1200" b="0" i="1" u="none" strike="noStrike" cap="none" normalizeH="0" baseline="0" dirty="0" smtClean="0">
                <a:ln>
                  <a:noFill/>
                </a:ln>
                <a:solidFill>
                  <a:srgbClr val="000000"/>
                </a:solidFill>
                <a:effectLst/>
                <a:latin typeface="Consolas" panose="020B0609020204030204" pitchFamily="49" charset="0"/>
              </a:rPr>
              <a:t>getEncoder</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加密后的字符串</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newstr = encoder.encodeToString(md5.digest(Str.getBytes(StandardCharsets.</a:t>
            </a:r>
            <a:r>
              <a:rPr kumimoji="0" lang="zh-CN" altLang="zh-CN" sz="1200" b="1" i="1" u="none" strike="noStrike" cap="none" normalizeH="0" baseline="0" dirty="0" smtClean="0">
                <a:ln>
                  <a:noFill/>
                </a:ln>
                <a:solidFill>
                  <a:srgbClr val="660E7A"/>
                </a:solidFill>
                <a:effectLst/>
                <a:latin typeface="Consolas" panose="020B0609020204030204" pitchFamily="49" charset="0"/>
              </a:rPr>
              <a:t>UTF_8</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return </a:t>
            </a:r>
            <a:r>
              <a:rPr kumimoji="0" lang="zh-CN" altLang="zh-CN" sz="1200" b="0" i="0" u="none" strike="noStrike" cap="none" normalizeH="0" baseline="0" dirty="0" smtClean="0">
                <a:ln>
                  <a:noFill/>
                </a:ln>
                <a:solidFill>
                  <a:srgbClr val="000000"/>
                </a:solidFill>
                <a:effectLst/>
                <a:latin typeface="Consolas" panose="020B0609020204030204" pitchFamily="49" charset="0"/>
              </a:rPr>
              <a:t>newstr;</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5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3405" y="1013376"/>
            <a:ext cx="7314324" cy="5438850"/>
          </a:xfrm>
          <a:prstGeom prst="rect">
            <a:avLst/>
          </a:prstGeom>
        </p:spPr>
      </p:pic>
      <p:sp>
        <p:nvSpPr>
          <p:cNvPr id="7"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37625"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注册流程</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7464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568699" y="609600"/>
            <a:ext cx="7422776" cy="5835807"/>
          </a:xfrm>
          <a:prstGeom prst="rect">
            <a:avLst/>
          </a:prstGeom>
        </p:spPr>
      </p:pic>
      <p:sp>
        <p:nvSpPr>
          <p:cNvPr id="4" name="文本框 3"/>
          <p:cNvSpPr txBox="1"/>
          <p:nvPr/>
        </p:nvSpPr>
        <p:spPr>
          <a:xfrm>
            <a:off x="337625" y="767127"/>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登录</a:t>
            </a:r>
            <a:r>
              <a:rPr lang="zh-CN" altLang="en-US" sz="2000" kern="0" dirty="0" smtClean="0">
                <a:latin typeface="微软雅黑" panose="020B0503020204020204" pitchFamily="34" charset="-122"/>
                <a:ea typeface="微软雅黑" panose="020B0503020204020204" pitchFamily="34" charset="-122"/>
                <a:cs typeface="+mn-ea"/>
                <a:sym typeface="+mn-lt"/>
              </a:rPr>
              <a:t>流程</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8588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2"/>
          <a:stretch>
            <a:fillRect/>
          </a:stretch>
        </p:blipFill>
        <p:spPr>
          <a:xfrm>
            <a:off x="1195754" y="1471174"/>
            <a:ext cx="9889587" cy="5183097"/>
          </a:xfrm>
          <a:prstGeom prst="rect">
            <a:avLst/>
          </a:prstGeom>
        </p:spPr>
      </p:pic>
      <p:sp>
        <p:nvSpPr>
          <p:cNvPr id="5" name="文本框 4"/>
          <p:cNvSpPr txBox="1"/>
          <p:nvPr/>
        </p:nvSpPr>
        <p:spPr>
          <a:xfrm>
            <a:off x="984739" y="1057983"/>
            <a:ext cx="1184940" cy="417358"/>
          </a:xfrm>
          <a:prstGeom prst="rect">
            <a:avLst/>
          </a:prstGeom>
          <a:noFill/>
        </p:spPr>
        <p:txBody>
          <a:bodyPr wrap="non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PC</a:t>
            </a:r>
            <a:r>
              <a:rPr lang="zh-CN" altLang="en-US" kern="0" dirty="0" smtClean="0">
                <a:latin typeface="微软雅黑" panose="020B0503020204020204" pitchFamily="34" charset="-122"/>
                <a:ea typeface="微软雅黑" panose="020B0503020204020204" pitchFamily="34" charset="-122"/>
                <a:cs typeface="+mn-ea"/>
                <a:sym typeface="+mn-lt"/>
              </a:rPr>
              <a:t>端效果</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3793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9656" y="629463"/>
            <a:ext cx="1338828"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手机</a:t>
            </a:r>
            <a:r>
              <a:rPr lang="zh-CN" altLang="en-US" kern="0" dirty="0" smtClean="0">
                <a:latin typeface="微软雅黑" panose="020B0503020204020204" pitchFamily="34" charset="-122"/>
                <a:ea typeface="微软雅黑" panose="020B0503020204020204" pitchFamily="34" charset="-122"/>
                <a:cs typeface="+mn-ea"/>
                <a:sym typeface="+mn-lt"/>
              </a:rPr>
              <a:t>端效果</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8510954" y="1305077"/>
            <a:ext cx="3094892" cy="1609671"/>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首页显示收支表格，按时间排序，在顶部功能栏中可以进行收入、支出记账操作。</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底部显示本月的收支情况。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8553158" y="3146977"/>
            <a:ext cx="3094892" cy="812530"/>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在收支表格的操作栏中可以进行修改和删除操作。</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8553158" y="4150553"/>
            <a:ext cx="3094892" cy="1532727"/>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使用</a:t>
            </a:r>
            <a:r>
              <a:rPr lang="en-US" altLang="zh-CN" kern="0" dirty="0" smtClean="0">
                <a:latin typeface="微软雅黑" panose="020B0503020204020204" pitchFamily="34" charset="-122"/>
                <a:ea typeface="微软雅黑" panose="020B0503020204020204" pitchFamily="34" charset="-122"/>
                <a:cs typeface="+mn-ea"/>
                <a:sym typeface="+mn-lt"/>
              </a:rPr>
              <a:t>jQuery</a:t>
            </a:r>
            <a:r>
              <a:rPr lang="zh-CN" altLang="en-US" kern="0" dirty="0" smtClean="0">
                <a:latin typeface="微软雅黑" panose="020B0503020204020204" pitchFamily="34" charset="-122"/>
                <a:ea typeface="微软雅黑" panose="020B0503020204020204" pitchFamily="34" charset="-122"/>
                <a:cs typeface="+mn-ea"/>
                <a:sym typeface="+mn-lt"/>
              </a:rPr>
              <a:t>取得该行元素的值并赋给模态框，显示默认效果，用户修改后重新存进数据中。</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01" y="1244207"/>
            <a:ext cx="2952750" cy="5219700"/>
          </a:xfrm>
          <a:prstGeom prst="rect">
            <a:avLst/>
          </a:prstGeom>
        </p:spPr>
      </p:pic>
      <p:sp>
        <p:nvSpPr>
          <p:cNvPr id="14" name="文本框 13"/>
          <p:cNvSpPr txBox="1"/>
          <p:nvPr/>
        </p:nvSpPr>
        <p:spPr>
          <a:xfrm>
            <a:off x="562708" y="176006"/>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929" y="1244207"/>
            <a:ext cx="2952750" cy="5219700"/>
          </a:xfrm>
          <a:prstGeom prst="rect">
            <a:avLst/>
          </a:prstGeom>
        </p:spPr>
      </p:pic>
    </p:spTree>
    <p:extLst>
      <p:ext uri="{BB962C8B-B14F-4D97-AF65-F5344CB8AC3E}">
        <p14:creationId xmlns:p14="http://schemas.microsoft.com/office/powerpoint/2010/main" val="42374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8" y="1519849"/>
            <a:ext cx="38264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添加记录分为添加收入记录和添加支出记录，</a:t>
            </a:r>
            <a:r>
              <a:rPr lang="en-US" altLang="zh-CN" kern="0" dirty="0" err="1" smtClean="0">
                <a:latin typeface="微软雅黑" panose="020B0503020204020204" pitchFamily="34" charset="-122"/>
                <a:ea typeface="微软雅黑" panose="020B0503020204020204" pitchFamily="34" charset="-122"/>
                <a:cs typeface="+mn-ea"/>
                <a:sym typeface="+mn-lt"/>
              </a:rPr>
              <a:t>js</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前端验证用户输入的格式，并修改输入值的符号。</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590843" y="2836080"/>
            <a:ext cx="3826412" cy="2294795"/>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修改功能不仅能变换记录的值，还能变换收入支出。当输入为负值是</a:t>
            </a:r>
            <a:r>
              <a:rPr lang="en-US" altLang="zh-CN" kern="0" dirty="0" err="1" smtClean="0">
                <a:latin typeface="微软雅黑" panose="020B0503020204020204" pitchFamily="34" charset="-122"/>
                <a:ea typeface="微软雅黑" panose="020B0503020204020204" pitchFamily="34" charset="-122"/>
                <a:cs typeface="+mn-ea"/>
                <a:sym typeface="+mn-lt"/>
              </a:rPr>
              <a:t>js</a:t>
            </a:r>
            <a:r>
              <a:rPr lang="zh-CN" altLang="en-US" kern="0" dirty="0" smtClean="0">
                <a:latin typeface="微软雅黑" panose="020B0503020204020204" pitchFamily="34" charset="-122"/>
                <a:ea typeface="微软雅黑" panose="020B0503020204020204" pitchFamily="34" charset="-122"/>
                <a:cs typeface="+mn-ea"/>
                <a:sym typeface="+mn-lt"/>
              </a:rPr>
              <a:t>自动改成收入模式，为正值时为支出模式，检查通过后提交请求。</a:t>
            </a:r>
            <a:r>
              <a:rPr lang="en-US" altLang="zh-CN" kern="0" dirty="0" smtClean="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使用</a:t>
            </a:r>
            <a:r>
              <a:rPr lang="en-US" altLang="zh-CN" kern="0" dirty="0" smtClean="0">
                <a:latin typeface="微软雅黑" panose="020B0503020204020204" pitchFamily="34" charset="-122"/>
                <a:ea typeface="微软雅黑" panose="020B0503020204020204" pitchFamily="34" charset="-122"/>
                <a:cs typeface="+mn-ea"/>
                <a:sym typeface="+mn-lt"/>
              </a:rPr>
              <a:t>bootstrap</a:t>
            </a:r>
            <a:r>
              <a:rPr lang="zh-CN" altLang="en-US" kern="0" dirty="0" smtClean="0">
                <a:latin typeface="微软雅黑" panose="020B0503020204020204" pitchFamily="34" charset="-122"/>
                <a:ea typeface="微软雅黑" panose="020B0503020204020204" pitchFamily="34" charset="-122"/>
                <a:cs typeface="+mn-ea"/>
                <a:sym typeface="+mn-lt"/>
              </a:rPr>
              <a:t>时间插件</a:t>
            </a:r>
            <a:r>
              <a:rPr lang="en-US" altLang="zh-CN" u="sng" dirty="0" smtClean="0">
                <a:hlinkClick r:id="rId2"/>
              </a:rPr>
              <a:t>bootstrap-</a:t>
            </a:r>
            <a:r>
              <a:rPr lang="en-US" altLang="zh-CN" u="sng" dirty="0" err="1" smtClean="0">
                <a:hlinkClick r:id="rId2"/>
              </a:rPr>
              <a:t>datetimepicker</a:t>
            </a:r>
            <a:endParaRPr lang="en-US" altLang="zh-CN"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551203"/>
            <a:ext cx="5057775" cy="3238500"/>
          </a:xfrm>
          <a:prstGeom prst="rect">
            <a:avLst/>
          </a:prstGeom>
        </p:spPr>
      </p:pic>
      <p:sp>
        <p:nvSpPr>
          <p:cNvPr id="16" name="文本框 15"/>
          <p:cNvSpPr txBox="1"/>
          <p:nvPr/>
        </p:nvSpPr>
        <p:spPr>
          <a:xfrm>
            <a:off x="562708" y="5163652"/>
            <a:ext cx="3826412" cy="81253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删除功能分为选择删除和单个条目删除，随后提交</a:t>
            </a:r>
            <a:r>
              <a:rPr lang="en-US" altLang="zh-CN" kern="0" dirty="0" smtClean="0">
                <a:latin typeface="微软雅黑" panose="020B0503020204020204" pitchFamily="34" charset="-122"/>
                <a:ea typeface="微软雅黑" panose="020B0503020204020204" pitchFamily="34" charset="-122"/>
                <a:cs typeface="+mn-ea"/>
                <a:sym typeface="+mn-lt"/>
              </a:rPr>
              <a:t>delete</a:t>
            </a:r>
            <a:r>
              <a:rPr lang="zh-CN" altLang="en-US" kern="0" dirty="0" smtClean="0">
                <a:latin typeface="微软雅黑" panose="020B0503020204020204" pitchFamily="34" charset="-122"/>
                <a:ea typeface="微软雅黑" panose="020B0503020204020204" pitchFamily="34" charset="-122"/>
                <a:cs typeface="+mn-ea"/>
                <a:sym typeface="+mn-lt"/>
              </a:rPr>
              <a:t>请求。</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96661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项目背景</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583585263"/>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财务统计</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2"/>
          <a:stretch>
            <a:fillRect/>
          </a:stretch>
        </p:blipFill>
        <p:spPr>
          <a:xfrm>
            <a:off x="416902" y="1371893"/>
            <a:ext cx="11639550" cy="5295900"/>
          </a:xfrm>
          <a:prstGeom prst="rect">
            <a:avLst/>
          </a:prstGeom>
        </p:spPr>
      </p:pic>
      <p:sp>
        <p:nvSpPr>
          <p:cNvPr id="10" name="文本框 9"/>
          <p:cNvSpPr txBox="1"/>
          <p:nvPr/>
        </p:nvSpPr>
        <p:spPr>
          <a:xfrm>
            <a:off x="2736166" y="870992"/>
            <a:ext cx="3826412"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侧边栏   </a:t>
            </a:r>
            <a:r>
              <a:rPr lang="en-US" altLang="zh-CN" kern="0" dirty="0" smtClean="0">
                <a:latin typeface="微软雅黑" panose="020B0503020204020204" pitchFamily="34" charset="-122"/>
                <a:ea typeface="微软雅黑" panose="020B0503020204020204" pitchFamily="34" charset="-122"/>
                <a:cs typeface="+mn-ea"/>
                <a:sym typeface="+mn-lt"/>
              </a:rPr>
              <a:t>- &gt; </a:t>
            </a:r>
            <a:r>
              <a:rPr lang="zh-CN" altLang="en-US" kern="0" dirty="0" smtClean="0">
                <a:latin typeface="微软雅黑" panose="020B0503020204020204" pitchFamily="34" charset="-122"/>
                <a:ea typeface="微软雅黑" panose="020B0503020204020204" pitchFamily="34" charset="-122"/>
                <a:cs typeface="+mn-ea"/>
                <a:sym typeface="+mn-lt"/>
              </a:rPr>
              <a:t>财务统计</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337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财务统计</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62708" y="1519849"/>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简单模糊查询功能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576775" y="2175064"/>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数据导出功能 </a:t>
            </a:r>
            <a:r>
              <a:rPr lang="en-US" altLang="zh-CN" kern="0" dirty="0" smtClean="0">
                <a:latin typeface="微软雅黑" panose="020B0503020204020204" pitchFamily="34" charset="-122"/>
                <a:ea typeface="微软雅黑" panose="020B0503020204020204" pitchFamily="34" charset="-122"/>
                <a:cs typeface="+mn-ea"/>
                <a:sym typeface="+mn-lt"/>
              </a:rPr>
              <a:t>(Excel CSV JSON TXT</a:t>
            </a:r>
            <a:r>
              <a:rPr lang="zh-CN" altLang="en-US" kern="0" dirty="0" smtClean="0">
                <a:latin typeface="微软雅黑" panose="020B0503020204020204" pitchFamily="34" charset="-122"/>
                <a:ea typeface="微软雅黑" panose="020B0503020204020204" pitchFamily="34" charset="-122"/>
                <a:cs typeface="+mn-ea"/>
                <a:sym typeface="+mn-lt"/>
              </a:rPr>
              <a:t>等</a:t>
            </a:r>
            <a:r>
              <a:rPr lang="en-US" altLang="zh-CN" kern="0" dirty="0" smtClean="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62708" y="2844350"/>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时间段查询功能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90843" y="3582826"/>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简单统计功能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513471" y="5984439"/>
            <a:ext cx="2672861" cy="417358"/>
          </a:xfrm>
          <a:prstGeom prst="rect">
            <a:avLst/>
          </a:prstGeom>
          <a:noFill/>
        </p:spPr>
        <p:txBody>
          <a:bodyPr wrap="square" rtlCol="0">
            <a:spAutoFit/>
          </a:bodyPr>
          <a:lstStyle/>
          <a:p>
            <a:pPr>
              <a:lnSpc>
                <a:spcPct val="130000"/>
              </a:lnSpc>
              <a:spcBef>
                <a:spcPts val="600"/>
              </a:spcBef>
            </a:pPr>
            <a:r>
              <a:rPr lang="en-US" altLang="zh-CN" dirty="0" smtClean="0">
                <a:hlinkClick r:id="rId2"/>
              </a:rPr>
              <a:t>bootstrap-table</a:t>
            </a:r>
            <a:r>
              <a:rPr lang="zh-CN" altLang="en-US" kern="0" dirty="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组件</a:t>
            </a:r>
            <a:endParaRPr lang="zh-CN" altLang="en-US" dirty="0"/>
          </a:p>
        </p:txBody>
      </p:sp>
      <p:pic>
        <p:nvPicPr>
          <p:cNvPr id="11" name="图片 10"/>
          <p:cNvPicPr>
            <a:picLocks noChangeAspect="1"/>
          </p:cNvPicPr>
          <p:nvPr/>
        </p:nvPicPr>
        <p:blipFill>
          <a:blip r:embed="rId3"/>
          <a:stretch>
            <a:fillRect/>
          </a:stretch>
        </p:blipFill>
        <p:spPr>
          <a:xfrm>
            <a:off x="7751299" y="1200291"/>
            <a:ext cx="3629465" cy="1857657"/>
          </a:xfrm>
          <a:prstGeom prst="rect">
            <a:avLst/>
          </a:prstGeom>
        </p:spPr>
      </p:pic>
      <p:pic>
        <p:nvPicPr>
          <p:cNvPr id="13" name="图片 12"/>
          <p:cNvPicPr>
            <a:picLocks noChangeAspect="1"/>
          </p:cNvPicPr>
          <p:nvPr/>
        </p:nvPicPr>
        <p:blipFill>
          <a:blip r:embed="rId4"/>
          <a:stretch>
            <a:fillRect/>
          </a:stretch>
        </p:blipFill>
        <p:spPr>
          <a:xfrm>
            <a:off x="5303962" y="3554599"/>
            <a:ext cx="5978328" cy="2638519"/>
          </a:xfrm>
          <a:prstGeom prst="rect">
            <a:avLst/>
          </a:prstGeom>
        </p:spPr>
      </p:pic>
      <p:sp>
        <p:nvSpPr>
          <p:cNvPr id="14" name="文本框 13"/>
          <p:cNvSpPr txBox="1"/>
          <p:nvPr/>
        </p:nvSpPr>
        <p:spPr>
          <a:xfrm>
            <a:off x="590843" y="4366275"/>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响应</a:t>
            </a:r>
            <a:r>
              <a:rPr lang="zh-CN" altLang="en-US" kern="0" dirty="0" smtClean="0">
                <a:latin typeface="微软雅黑" panose="020B0503020204020204" pitchFamily="34" charset="-122"/>
                <a:ea typeface="微软雅黑" panose="020B0503020204020204" pitchFamily="34" charset="-122"/>
                <a:cs typeface="+mn-ea"/>
                <a:sym typeface="+mn-lt"/>
              </a:rPr>
              <a:t>式布局</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590843" y="5037284"/>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输入验证</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962" y="1411218"/>
            <a:ext cx="2165983" cy="1441362"/>
          </a:xfrm>
          <a:prstGeom prst="rect">
            <a:avLst/>
          </a:prstGeom>
        </p:spPr>
      </p:pic>
    </p:spTree>
    <p:extLst>
      <p:ext uri="{BB962C8B-B14F-4D97-AF65-F5344CB8AC3E}">
        <p14:creationId xmlns:p14="http://schemas.microsoft.com/office/powerpoint/2010/main" val="36547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7" grpId="0"/>
      <p:bldP spid="8" grpId="0"/>
      <p:bldP spid="4" grpId="0"/>
      <p:bldP spid="1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条形图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211" y="1156430"/>
            <a:ext cx="6516200" cy="3958504"/>
          </a:xfrm>
          <a:prstGeom prst="rect">
            <a:avLst/>
          </a:prstGeom>
        </p:spPr>
      </p:pic>
      <p:sp>
        <p:nvSpPr>
          <p:cNvPr id="16" name="文本框 15"/>
          <p:cNvSpPr txBox="1"/>
          <p:nvPr/>
        </p:nvSpPr>
        <p:spPr>
          <a:xfrm>
            <a:off x="478301" y="320101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按年份显示每月的收支情况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062024" y="5610994"/>
            <a:ext cx="1210588" cy="417358"/>
          </a:xfrm>
          <a:prstGeom prst="rect">
            <a:avLst/>
          </a:prstGeom>
        </p:spPr>
        <p:txBody>
          <a:bodyPr wrap="none">
            <a:spAutoFit/>
          </a:bodyPr>
          <a:lstStyle/>
          <a:p>
            <a:pPr>
              <a:lnSpc>
                <a:spcPct val="130000"/>
              </a:lnSpc>
              <a:spcBef>
                <a:spcPts val="600"/>
              </a:spcBef>
            </a:pPr>
            <a:r>
              <a:rPr lang="en-US" altLang="zh-CN" kern="0" dirty="0" err="1" smtClean="0">
                <a:latin typeface="微软雅黑" panose="020B0503020204020204" pitchFamily="34" charset="-122"/>
                <a:ea typeface="微软雅黑" panose="020B0503020204020204" pitchFamily="34" charset="-122"/>
                <a:cs typeface="+mn-ea"/>
                <a:sym typeface="+mn-lt"/>
                <a:hlinkClick r:id="rId3"/>
              </a:rPr>
              <a:t>Echarts</a:t>
            </a:r>
            <a:r>
              <a:rPr lang="zh-CN" altLang="en-US" kern="0" dirty="0" smtClean="0">
                <a:latin typeface="微软雅黑" panose="020B0503020204020204" pitchFamily="34" charset="-122"/>
                <a:ea typeface="微软雅黑" panose="020B0503020204020204" pitchFamily="34" charset="-122"/>
                <a:cs typeface="+mn-ea"/>
                <a:sym typeface="+mn-lt"/>
              </a:rPr>
              <a:t>库</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506437" y="5174009"/>
            <a:ext cx="3826412"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后端：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490024" y="5819673"/>
            <a:ext cx="6096000" cy="369332"/>
          </a:xfrm>
          <a:prstGeom prst="rect">
            <a:avLst/>
          </a:prstGeom>
        </p:spPr>
        <p:txBody>
          <a:bodyPr>
            <a:spAutoFit/>
          </a:bodyPr>
          <a:lstStyle/>
          <a:p>
            <a:r>
              <a:rPr lang="zh-CN" altLang="en-US" dirty="0" smtClean="0"/>
              <a:t>/</a:t>
            </a:r>
            <a:r>
              <a:rPr lang="zh-CN" altLang="en-US" dirty="0"/>
              <a:t>main/record/</a:t>
            </a:r>
            <a:r>
              <a:rPr lang="zh-CN" altLang="en-US" dirty="0" smtClean="0"/>
              <a:t>everyMonth</a:t>
            </a:r>
            <a:endParaRPr lang="zh-CN" altLang="en-US" dirty="0"/>
          </a:p>
        </p:txBody>
      </p:sp>
    </p:spTree>
    <p:extLst>
      <p:ext uri="{BB962C8B-B14F-4D97-AF65-F5344CB8AC3E}">
        <p14:creationId xmlns:p14="http://schemas.microsoft.com/office/powerpoint/2010/main" val="5840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扇形</a:t>
            </a:r>
            <a:r>
              <a:rPr lang="zh-CN" altLang="en-US" sz="2000" kern="0" dirty="0" smtClean="0">
                <a:latin typeface="微软雅黑" panose="020B0503020204020204" pitchFamily="34" charset="-122"/>
                <a:ea typeface="微软雅黑" panose="020B0503020204020204" pitchFamily="34" charset="-122"/>
                <a:cs typeface="+mn-ea"/>
                <a:sym typeface="+mn-lt"/>
              </a:rPr>
              <a:t>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78301" y="3201012"/>
            <a:ext cx="3826412"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按年份和月显示每月的收支情况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06" y="1016496"/>
            <a:ext cx="5725558" cy="3478200"/>
          </a:xfrm>
          <a:prstGeom prst="rect">
            <a:avLst/>
          </a:prstGeom>
        </p:spPr>
      </p:pic>
      <p:sp>
        <p:nvSpPr>
          <p:cNvPr id="4" name="矩形 3"/>
          <p:cNvSpPr/>
          <p:nvPr/>
        </p:nvSpPr>
        <p:spPr>
          <a:xfrm>
            <a:off x="562707" y="5549704"/>
            <a:ext cx="3901902" cy="369332"/>
          </a:xfrm>
          <a:prstGeom prst="rect">
            <a:avLst/>
          </a:prstGeom>
        </p:spPr>
        <p:txBody>
          <a:bodyPr wrap="none">
            <a:spAutoFit/>
          </a:bodyPr>
          <a:lstStyle/>
          <a:p>
            <a:r>
              <a:rPr lang="zh-CN" altLang="en-US" dirty="0" smtClean="0"/>
              <a:t>后端接口 /</a:t>
            </a:r>
            <a:r>
              <a:rPr lang="zh-CN" altLang="en-US" dirty="0"/>
              <a:t>main/record/oneMonth</a:t>
            </a:r>
          </a:p>
        </p:txBody>
      </p:sp>
    </p:spTree>
    <p:extLst>
      <p:ext uri="{BB962C8B-B14F-4D97-AF65-F5344CB8AC3E}">
        <p14:creationId xmlns:p14="http://schemas.microsoft.com/office/powerpoint/2010/main" val="7883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1"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折线</a:t>
            </a:r>
            <a:r>
              <a:rPr lang="zh-CN" altLang="en-US" sz="2000" kern="0" dirty="0" smtClean="0">
                <a:latin typeface="微软雅黑" panose="020B0503020204020204" pitchFamily="34" charset="-122"/>
                <a:ea typeface="微软雅黑" panose="020B0503020204020204" pitchFamily="34" charset="-122"/>
                <a:cs typeface="+mn-ea"/>
                <a:sym typeface="+mn-lt"/>
              </a:rPr>
              <a:t>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78301" y="3201012"/>
            <a:ext cx="3826412"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按年份和月显示每日的收支情况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562707" y="5549704"/>
            <a:ext cx="3764557" cy="369332"/>
          </a:xfrm>
          <a:prstGeom prst="rect">
            <a:avLst/>
          </a:prstGeom>
        </p:spPr>
        <p:txBody>
          <a:bodyPr wrap="none">
            <a:spAutoFit/>
          </a:bodyPr>
          <a:lstStyle/>
          <a:p>
            <a:r>
              <a:rPr lang="zh-CN" altLang="en-US" dirty="0" smtClean="0"/>
              <a:t>后端接口 /</a:t>
            </a:r>
            <a:r>
              <a:rPr lang="zh-CN" altLang="en-US" dirty="0"/>
              <a:t>main/record</a:t>
            </a:r>
            <a:r>
              <a:rPr lang="zh-CN" altLang="en-US" dirty="0" smtClean="0"/>
              <a:t>/</a:t>
            </a:r>
            <a:r>
              <a:rPr lang="en-US" altLang="zh-CN" dirty="0" err="1"/>
              <a:t>everyDay</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662" y="1192314"/>
            <a:ext cx="6281262" cy="3815783"/>
          </a:xfrm>
          <a:prstGeom prst="rect">
            <a:avLst/>
          </a:prstGeom>
        </p:spPr>
      </p:pic>
    </p:spTree>
    <p:extLst>
      <p:ext uri="{BB962C8B-B14F-4D97-AF65-F5344CB8AC3E}">
        <p14:creationId xmlns:p14="http://schemas.microsoft.com/office/powerpoint/2010/main" val="32957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1"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总结和不足</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007277217"/>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latin typeface="+mn-lt"/>
              </a:rPr>
              <a:t>PART</a:t>
            </a:r>
            <a:r>
              <a:rPr kumimoji="1" lang="zh-CN" altLang="en-US" dirty="0">
                <a:latin typeface="+mn-lt"/>
              </a:rPr>
              <a:t> </a:t>
            </a:r>
            <a:r>
              <a:rPr kumimoji="1" lang="en-US" altLang="zh-CN" dirty="0" smtClean="0">
                <a:latin typeface="+mn-lt"/>
              </a:rPr>
              <a:t>FIVE</a:t>
            </a:r>
            <a:r>
              <a:rPr kumimoji="1" lang="zh-CN" altLang="en-US" dirty="0" smtClean="0">
                <a:latin typeface="+mn-lt"/>
              </a:rPr>
              <a:t> 总结和不足</a:t>
            </a:r>
            <a:endParaRPr kumimoji="1" lang="zh-CN" altLang="en-US" dirty="0">
              <a:latin typeface="+mn-lt"/>
            </a:endParaRPr>
          </a:p>
        </p:txBody>
      </p:sp>
      <p:grpSp>
        <p:nvGrpSpPr>
          <p:cNvPr id="13" name="组 102"/>
          <p:cNvGrpSpPr/>
          <p:nvPr/>
        </p:nvGrpSpPr>
        <p:grpSpPr>
          <a:xfrm>
            <a:off x="9999881" y="762316"/>
            <a:ext cx="1295674" cy="682917"/>
            <a:chOff x="910794" y="928946"/>
            <a:chExt cx="2300757" cy="509896"/>
          </a:xfrm>
        </p:grpSpPr>
        <p:sp>
          <p:nvSpPr>
            <p:cNvPr id="14" name="矩形 13"/>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5" name="椭圆 14"/>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6" name="椭圆 15"/>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7" name="椭圆 16"/>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8" name="椭圆 17"/>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grpSp>
      <p:sp>
        <p:nvSpPr>
          <p:cNvPr id="19" name="矩形 18"/>
          <p:cNvSpPr/>
          <p:nvPr/>
        </p:nvSpPr>
        <p:spPr>
          <a:xfrm>
            <a:off x="10265828" y="872940"/>
            <a:ext cx="867326" cy="461665"/>
          </a:xfrm>
          <a:prstGeom prst="rect">
            <a:avLst/>
          </a:prstGeom>
        </p:spPr>
        <p:txBody>
          <a:bodyPr wrap="square">
            <a:spAutoFit/>
          </a:bodyPr>
          <a:lstStyle/>
          <a:p>
            <a:r>
              <a:rPr lang="zh-CN" altLang="en-US" sz="2400" dirty="0" smtClean="0">
                <a:solidFill>
                  <a:srgbClr val="000000"/>
                </a:solidFill>
                <a:ea typeface="锐字云字库小标宋体1.0" panose="02010604000000000000" pitchFamily="2" charset="-122"/>
              </a:rPr>
              <a:t>总结</a:t>
            </a:r>
            <a:endParaRPr lang="zh-CN" altLang="en-US" sz="2400" dirty="0">
              <a:solidFill>
                <a:srgbClr val="000000"/>
              </a:solidFill>
              <a:ea typeface="锐字云字库小标宋体1.0" panose="02010604000000000000" pitchFamily="2" charset="-122"/>
            </a:endParaRPr>
          </a:p>
        </p:txBody>
      </p:sp>
      <p:sp>
        <p:nvSpPr>
          <p:cNvPr id="20" name="矩形 19"/>
          <p:cNvSpPr/>
          <p:nvPr/>
        </p:nvSpPr>
        <p:spPr>
          <a:xfrm>
            <a:off x="1263901" y="1110596"/>
            <a:ext cx="8591938" cy="4524315"/>
          </a:xfrm>
          <a:prstGeom prst="rect">
            <a:avLst/>
          </a:prstGeom>
        </p:spPr>
        <p:txBody>
          <a:bodyPr wrap="square">
            <a:spAutoFit/>
          </a:bodyPr>
          <a:lstStyle/>
          <a:p>
            <a:r>
              <a:rPr lang="en-US" altLang="zh-CN" sz="2400" dirty="0" smtClean="0">
                <a:latin typeface="+mn-ea"/>
              </a:rPr>
              <a:t>	</a:t>
            </a:r>
            <a:r>
              <a:rPr lang="zh-CN" altLang="en-US" sz="2400" dirty="0" smtClean="0">
                <a:latin typeface="+mn-ea"/>
              </a:rPr>
              <a:t>我们小组这次软件课设对个人财务管理系统开发，从最开始的任务分析到最后的完成</a:t>
            </a:r>
            <a:r>
              <a:rPr lang="zh-CN" altLang="en-US" sz="2400" dirty="0">
                <a:latin typeface="+mn-ea"/>
              </a:rPr>
              <a:t>，</a:t>
            </a:r>
            <a:r>
              <a:rPr lang="zh-CN" altLang="en-US" sz="2400" dirty="0" smtClean="0">
                <a:latin typeface="+mn-ea"/>
              </a:rPr>
              <a:t>中间</a:t>
            </a:r>
            <a:r>
              <a:rPr lang="zh-CN" altLang="en-US" sz="2400" dirty="0">
                <a:latin typeface="+mn-ea"/>
              </a:rPr>
              <a:t>经历和磨练了</a:t>
            </a:r>
            <a:r>
              <a:rPr lang="zh-CN" altLang="en-US" sz="2400" dirty="0" smtClean="0">
                <a:latin typeface="+mn-ea"/>
              </a:rPr>
              <a:t>很多。有很多收获，也有很多不足。</a:t>
            </a:r>
            <a:endParaRPr lang="en-US" altLang="zh-CN" sz="2400" dirty="0" smtClean="0">
              <a:latin typeface="+mn-ea"/>
            </a:endParaRPr>
          </a:p>
          <a:p>
            <a:r>
              <a:rPr lang="en-US" altLang="zh-CN" sz="2400" dirty="0" smtClean="0">
                <a:latin typeface="+mn-ea"/>
              </a:rPr>
              <a:t>	</a:t>
            </a:r>
            <a:r>
              <a:rPr lang="zh-CN" altLang="en-US" sz="2400" dirty="0" smtClean="0">
                <a:latin typeface="+mn-ea"/>
              </a:rPr>
              <a:t>在这整个系统的开发中，从最开始的项目用户注册登录，对用户信息的验证，到管理页面中条目的增删改查，以及对数据的直观的可视化查询，不同功能实现难度差别很大。因此我们在小组分工协作中，查阅了大量的官方文档，以及许多前人总结的程序开发经验。在资料参考的帮助和大量的调试验证下，完成并测试了这个项目的各项功能。</a:t>
            </a:r>
            <a:endParaRPr lang="en-US" altLang="zh-CN" sz="2400" dirty="0" smtClean="0">
              <a:latin typeface="+mn-ea"/>
            </a:endParaRPr>
          </a:p>
          <a:p>
            <a:r>
              <a:rPr lang="en-US" altLang="zh-CN" sz="2400" dirty="0">
                <a:latin typeface="+mn-ea"/>
              </a:rPr>
              <a:t>	</a:t>
            </a:r>
            <a:r>
              <a:rPr lang="zh-CN" altLang="en-US" sz="2400" dirty="0" smtClean="0">
                <a:latin typeface="+mn-ea"/>
              </a:rPr>
              <a:t>不足的地方也有很多，比如对于</a:t>
            </a:r>
            <a:r>
              <a:rPr lang="zh-CN" altLang="en-US" sz="2400" dirty="0">
                <a:latin typeface="+mn-ea"/>
              </a:rPr>
              <a:t>前后端分离的思想理解不够</a:t>
            </a:r>
            <a:r>
              <a:rPr lang="zh-CN" altLang="en-US" sz="2400" dirty="0" smtClean="0">
                <a:latin typeface="+mn-ea"/>
              </a:rPr>
              <a:t>深刻；在前期规划的时候，对项目整体知识是十分缺少的，边学边开发导致效率较低；还有开发工具使用不够熟练等。</a:t>
            </a:r>
            <a:endParaRPr lang="en-US" altLang="zh-CN" sz="2400" dirty="0" smtClean="0">
              <a:latin typeface="+mn-ea"/>
            </a:endParaRPr>
          </a:p>
        </p:txBody>
      </p:sp>
    </p:spTree>
    <p:extLst>
      <p:ext uri="{BB962C8B-B14F-4D97-AF65-F5344CB8AC3E}">
        <p14:creationId xmlns:p14="http://schemas.microsoft.com/office/powerpoint/2010/main" val="317218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参考</a:t>
            </a:r>
            <a:r>
              <a:rPr kumimoji="1" lang="zh-CN" altLang="en-US" dirty="0"/>
              <a:t>资料</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SIX</a:t>
            </a:r>
            <a:endParaRPr kumimoji="1" lang="zh-CN" altLang="en-US" dirty="0"/>
          </a:p>
        </p:txBody>
      </p:sp>
      <p:sp>
        <p:nvSpPr>
          <p:cNvPr id="7" name="矩形 6"/>
          <p:cNvSpPr/>
          <p:nvPr/>
        </p:nvSpPr>
        <p:spPr>
          <a:xfrm>
            <a:off x="4889817" y="4381144"/>
            <a:ext cx="2412366" cy="113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2463314000"/>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SIX</a:t>
            </a:r>
            <a:r>
              <a:rPr kumimoji="1" lang="zh-CN" altLang="en-US" dirty="0"/>
              <a:t> 参考文献</a:t>
            </a:r>
          </a:p>
        </p:txBody>
      </p:sp>
      <p:sp>
        <p:nvSpPr>
          <p:cNvPr id="4" name="矩形 3"/>
          <p:cNvSpPr/>
          <p:nvPr/>
        </p:nvSpPr>
        <p:spPr>
          <a:xfrm>
            <a:off x="802982" y="1003495"/>
            <a:ext cx="9958803" cy="4853636"/>
          </a:xfrm>
          <a:prstGeom prst="rect">
            <a:avLst/>
          </a:prstGeom>
        </p:spPr>
        <p:txBody>
          <a:bodyPr wrap="square">
            <a:spAutoFit/>
          </a:bodyPr>
          <a:lstStyle/>
          <a:p>
            <a:pPr>
              <a:lnSpc>
                <a:spcPct val="130000"/>
              </a:lnSpc>
            </a:pPr>
            <a:r>
              <a:rPr lang="en-US" altLang="zh-CN" sz="2000" dirty="0" smtClean="0">
                <a:latin typeface="+mj-ea"/>
                <a:ea typeface="+mj-ea"/>
              </a:rPr>
              <a:t>HTML&amp;CSS</a:t>
            </a:r>
            <a:r>
              <a:rPr lang="zh-CN" altLang="en-US" sz="2000" dirty="0">
                <a:latin typeface="+mj-ea"/>
                <a:ea typeface="+mj-ea"/>
              </a:rPr>
              <a:t>设计与构建网站 </a:t>
            </a:r>
            <a:r>
              <a:rPr lang="en-US" altLang="zh-CN" sz="2000" dirty="0">
                <a:latin typeface="+mj-ea"/>
                <a:ea typeface="+mj-ea"/>
              </a:rPr>
              <a:t>Jon </a:t>
            </a:r>
            <a:r>
              <a:rPr lang="en-US" altLang="zh-CN" sz="2000" dirty="0" err="1">
                <a:latin typeface="+mj-ea"/>
                <a:ea typeface="+mj-ea"/>
              </a:rPr>
              <a:t>Duckett</a:t>
            </a:r>
            <a:r>
              <a:rPr lang="en-US" altLang="zh-CN" sz="2000" dirty="0">
                <a:latin typeface="+mj-ea"/>
                <a:ea typeface="+mj-ea"/>
              </a:rPr>
              <a:t> </a:t>
            </a:r>
            <a:r>
              <a:rPr lang="zh-CN" altLang="en-US" sz="2000" dirty="0">
                <a:latin typeface="+mj-ea"/>
                <a:ea typeface="+mj-ea"/>
              </a:rPr>
              <a:t>清华大学出版社 </a:t>
            </a:r>
            <a:endParaRPr lang="en-US" altLang="zh-CN" sz="2000" dirty="0" smtClean="0">
              <a:latin typeface="+mj-ea"/>
              <a:ea typeface="+mj-ea"/>
            </a:endParaRPr>
          </a:p>
          <a:p>
            <a:pPr>
              <a:lnSpc>
                <a:spcPct val="130000"/>
              </a:lnSpc>
            </a:pPr>
            <a:r>
              <a:rPr lang="en-US" altLang="zh-CN" sz="2000" dirty="0" err="1" smtClean="0">
                <a:latin typeface="+mj-ea"/>
                <a:ea typeface="+mj-ea"/>
              </a:rPr>
              <a:t>JavsScript</a:t>
            </a:r>
            <a:r>
              <a:rPr lang="zh-CN" altLang="en-US" sz="2000" dirty="0">
                <a:latin typeface="+mj-ea"/>
                <a:ea typeface="+mj-ea"/>
              </a:rPr>
              <a:t>高级程序设计（第三版</a:t>
            </a:r>
            <a:r>
              <a:rPr lang="zh-CN" altLang="en-US" sz="2000" dirty="0" smtClean="0">
                <a:latin typeface="+mj-ea"/>
                <a:ea typeface="+mj-ea"/>
              </a:rPr>
              <a:t>） 人民邮电出版社</a:t>
            </a:r>
            <a:endParaRPr lang="en-US" altLang="zh-CN" sz="2000" dirty="0" smtClean="0">
              <a:latin typeface="+mj-ea"/>
              <a:ea typeface="+mj-ea"/>
            </a:endParaRPr>
          </a:p>
          <a:p>
            <a:pPr>
              <a:lnSpc>
                <a:spcPct val="130000"/>
              </a:lnSpc>
            </a:pPr>
            <a:r>
              <a:rPr lang="en-US" altLang="zh-CN" sz="2000" dirty="0" smtClean="0">
                <a:latin typeface="+mj-ea"/>
                <a:ea typeface="+mj-ea"/>
              </a:rPr>
              <a:t>Bootstrap</a:t>
            </a:r>
            <a:r>
              <a:rPr lang="zh-CN" altLang="en-US" sz="2000" dirty="0" smtClean="0">
                <a:latin typeface="+mj-ea"/>
                <a:ea typeface="+mj-ea"/>
              </a:rPr>
              <a:t>官方文档</a:t>
            </a:r>
            <a:r>
              <a:rPr lang="zh-CN" altLang="en-US" sz="2000" dirty="0">
                <a:latin typeface="+mj-ea"/>
                <a:ea typeface="+mj-ea"/>
              </a:rPr>
              <a:t>：</a:t>
            </a:r>
            <a:r>
              <a:rPr lang="en-US" altLang="zh-CN" sz="2000" dirty="0" smtClean="0">
                <a:latin typeface="+mj-ea"/>
                <a:ea typeface="+mj-ea"/>
                <a:hlinkClick r:id="rId3"/>
              </a:rPr>
              <a:t>https</a:t>
            </a:r>
            <a:r>
              <a:rPr lang="en-US" altLang="zh-CN" sz="2000" dirty="0">
                <a:latin typeface="+mj-ea"/>
                <a:ea typeface="+mj-ea"/>
                <a:hlinkClick r:id="rId3"/>
              </a:rPr>
              <a:t>://v3.bootcss.com</a:t>
            </a:r>
            <a:r>
              <a:rPr lang="en-US" altLang="zh-CN" sz="2000" dirty="0" smtClean="0">
                <a:latin typeface="+mj-ea"/>
                <a:ea typeface="+mj-ea"/>
                <a:hlinkClick r:id="rId3"/>
              </a:rPr>
              <a:t>/</a:t>
            </a:r>
            <a:endParaRPr lang="en-US" altLang="zh-CN" sz="2000" dirty="0" smtClean="0">
              <a:latin typeface="+mj-ea"/>
              <a:ea typeface="+mj-ea"/>
            </a:endParaRPr>
          </a:p>
          <a:p>
            <a:pPr>
              <a:lnSpc>
                <a:spcPct val="130000"/>
              </a:lnSpc>
            </a:pPr>
            <a:r>
              <a:rPr lang="en-US" altLang="zh-CN" sz="2000" dirty="0" err="1" smtClean="0">
                <a:latin typeface="+mj-ea"/>
                <a:ea typeface="+mj-ea"/>
              </a:rPr>
              <a:t>Echarts</a:t>
            </a:r>
            <a:r>
              <a:rPr lang="zh-CN" altLang="en-US" sz="2000" dirty="0" smtClean="0">
                <a:latin typeface="+mj-ea"/>
                <a:ea typeface="+mj-ea"/>
              </a:rPr>
              <a:t>官方文档：</a:t>
            </a:r>
            <a:r>
              <a:rPr lang="en-US" altLang="zh-CN" sz="2000" dirty="0" smtClean="0">
                <a:latin typeface="+mj-ea"/>
                <a:ea typeface="+mj-ea"/>
                <a:hlinkClick r:id="rId4"/>
              </a:rPr>
              <a:t>https</a:t>
            </a:r>
            <a:r>
              <a:rPr lang="en-US" altLang="zh-CN" sz="2000" dirty="0">
                <a:latin typeface="+mj-ea"/>
                <a:ea typeface="+mj-ea"/>
                <a:hlinkClick r:id="rId4"/>
              </a:rPr>
              <a:t>://</a:t>
            </a:r>
            <a:r>
              <a:rPr lang="en-US" altLang="zh-CN" sz="2000" dirty="0" smtClean="0">
                <a:latin typeface="+mj-ea"/>
                <a:ea typeface="+mj-ea"/>
                <a:hlinkClick r:id="rId4"/>
              </a:rPr>
              <a:t>echarts.baidu.com/index.html</a:t>
            </a:r>
            <a:endParaRPr lang="en-US" altLang="zh-CN" sz="2000" dirty="0" smtClean="0">
              <a:latin typeface="+mj-ea"/>
              <a:ea typeface="+mj-ea"/>
            </a:endParaRPr>
          </a:p>
          <a:p>
            <a:pPr>
              <a:lnSpc>
                <a:spcPct val="130000"/>
              </a:lnSpc>
            </a:pPr>
            <a:r>
              <a:rPr lang="en-US" altLang="zh-CN" sz="2000" dirty="0" err="1" smtClean="0">
                <a:latin typeface="+mj-ea"/>
                <a:ea typeface="+mj-ea"/>
              </a:rPr>
              <a:t>Javascript</a:t>
            </a:r>
            <a:r>
              <a:rPr lang="en-US" altLang="zh-CN" sz="2000" dirty="0" smtClean="0">
                <a:latin typeface="+mj-ea"/>
                <a:ea typeface="+mj-ea"/>
              </a:rPr>
              <a:t> MDN</a:t>
            </a:r>
            <a:r>
              <a:rPr lang="zh-CN" altLang="en-US" sz="2000" dirty="0" smtClean="0">
                <a:latin typeface="+mj-ea"/>
                <a:ea typeface="+mj-ea"/>
              </a:rPr>
              <a:t>文档：</a:t>
            </a:r>
            <a:r>
              <a:rPr lang="en-US" altLang="zh-CN" sz="2000" dirty="0" smtClean="0">
                <a:latin typeface="+mj-ea"/>
                <a:ea typeface="+mj-ea"/>
                <a:hlinkClick r:id="rId5"/>
              </a:rPr>
              <a:t>https</a:t>
            </a:r>
            <a:r>
              <a:rPr lang="en-US" altLang="zh-CN" sz="2000" dirty="0">
                <a:latin typeface="+mj-ea"/>
                <a:ea typeface="+mj-ea"/>
                <a:hlinkClick r:id="rId5"/>
              </a:rPr>
              <a:t>://</a:t>
            </a:r>
            <a:r>
              <a:rPr lang="en-US" altLang="zh-CN" sz="2000" dirty="0" smtClean="0">
                <a:latin typeface="+mj-ea"/>
                <a:ea typeface="+mj-ea"/>
                <a:hlinkClick r:id="rId5"/>
              </a:rPr>
              <a:t>developer.mozilla.org/zh-CN/docs/Web/JavaScript</a:t>
            </a:r>
            <a:endParaRPr lang="en-US" altLang="zh-CN" sz="2000" dirty="0" smtClean="0">
              <a:latin typeface="+mj-ea"/>
              <a:ea typeface="+mj-ea"/>
            </a:endParaRPr>
          </a:p>
          <a:p>
            <a:pPr>
              <a:lnSpc>
                <a:spcPct val="130000"/>
              </a:lnSpc>
            </a:pPr>
            <a:r>
              <a:rPr lang="en-US" altLang="zh-CN" sz="2000" dirty="0" smtClean="0">
                <a:latin typeface="+mj-ea"/>
                <a:ea typeface="+mj-ea"/>
              </a:rPr>
              <a:t>Bootstrap table</a:t>
            </a:r>
            <a:r>
              <a:rPr lang="zh-CN" altLang="en-US" sz="2000" dirty="0" smtClean="0">
                <a:latin typeface="+mj-ea"/>
                <a:ea typeface="+mj-ea"/>
              </a:rPr>
              <a:t>文档：</a:t>
            </a:r>
            <a:r>
              <a:rPr lang="en-US" altLang="zh-CN" sz="2000" dirty="0" smtClean="0">
                <a:latin typeface="+mj-ea"/>
                <a:ea typeface="+mj-ea"/>
                <a:hlinkClick r:id="rId6"/>
              </a:rPr>
              <a:t>https</a:t>
            </a:r>
            <a:r>
              <a:rPr lang="en-US" altLang="zh-CN" sz="2000" dirty="0">
                <a:latin typeface="+mj-ea"/>
                <a:ea typeface="+mj-ea"/>
                <a:hlinkClick r:id="rId6"/>
              </a:rPr>
              <a:t>://bootstrap-table.wenzhixin.net.cn/docs/api/table-options</a:t>
            </a:r>
            <a:r>
              <a:rPr lang="en-US" altLang="zh-CN" sz="2000" dirty="0" smtClean="0">
                <a:latin typeface="+mj-ea"/>
                <a:ea typeface="+mj-ea"/>
                <a:hlinkClick r:id="rId6"/>
              </a:rPr>
              <a:t>/</a:t>
            </a:r>
            <a:endParaRPr lang="en-US" altLang="zh-CN" sz="2000" dirty="0" smtClean="0">
              <a:latin typeface="+mj-ea"/>
              <a:ea typeface="+mj-ea"/>
            </a:endParaRPr>
          </a:p>
          <a:p>
            <a:pPr>
              <a:lnSpc>
                <a:spcPct val="130000"/>
              </a:lnSpc>
            </a:pPr>
            <a:r>
              <a:rPr lang="zh-CN" altLang="en-US" sz="2000" dirty="0" smtClean="0">
                <a:latin typeface="+mj-ea"/>
                <a:ea typeface="+mj-ea"/>
              </a:rPr>
              <a:t>菜鸟教程：</a:t>
            </a:r>
            <a:r>
              <a:rPr lang="en-US" altLang="zh-CN" sz="2000" dirty="0" smtClean="0">
                <a:latin typeface="+mj-ea"/>
                <a:ea typeface="+mj-ea"/>
                <a:hlinkClick r:id="rId7"/>
              </a:rPr>
              <a:t>http</a:t>
            </a:r>
            <a:r>
              <a:rPr lang="en-US" altLang="zh-CN" sz="2000" dirty="0">
                <a:latin typeface="+mj-ea"/>
                <a:ea typeface="+mj-ea"/>
                <a:hlinkClick r:id="rId7"/>
              </a:rPr>
              <a:t>://www.runoob.com</a:t>
            </a:r>
            <a:r>
              <a:rPr lang="en-US" altLang="zh-CN" sz="2000" dirty="0" smtClean="0">
                <a:latin typeface="+mj-ea"/>
                <a:ea typeface="+mj-ea"/>
                <a:hlinkClick r:id="rId7"/>
              </a:rPr>
              <a:t>/</a:t>
            </a:r>
            <a:endParaRPr lang="en-US" altLang="zh-CN" sz="2000" dirty="0" smtClean="0">
              <a:latin typeface="+mj-ea"/>
              <a:ea typeface="+mj-ea"/>
            </a:endParaRPr>
          </a:p>
          <a:p>
            <a:pPr>
              <a:lnSpc>
                <a:spcPct val="130000"/>
              </a:lnSpc>
            </a:pPr>
            <a:r>
              <a:rPr lang="en-US" altLang="zh-CN" sz="2000" dirty="0" smtClean="0">
                <a:latin typeface="+mj-ea"/>
                <a:ea typeface="+mj-ea"/>
              </a:rPr>
              <a:t>Spring Boot </a:t>
            </a:r>
            <a:r>
              <a:rPr lang="zh-CN" altLang="en-US" sz="2000" dirty="0" smtClean="0">
                <a:latin typeface="+mj-ea"/>
                <a:ea typeface="+mj-ea"/>
              </a:rPr>
              <a:t>企业级应用开发实战    北京大学出版社</a:t>
            </a:r>
            <a:endParaRPr lang="en-US" altLang="zh-CN" sz="2000" dirty="0" smtClean="0">
              <a:latin typeface="+mj-ea"/>
              <a:ea typeface="+mj-ea"/>
            </a:endParaRPr>
          </a:p>
          <a:p>
            <a:pPr>
              <a:lnSpc>
                <a:spcPct val="130000"/>
              </a:lnSpc>
            </a:pPr>
            <a:r>
              <a:rPr lang="en-US" altLang="zh-CN" sz="2000" dirty="0" smtClean="0">
                <a:latin typeface="+mj-ea"/>
                <a:ea typeface="+mj-ea"/>
              </a:rPr>
              <a:t>Spring Boot </a:t>
            </a:r>
            <a:r>
              <a:rPr lang="en-US" altLang="zh-CN" sz="2000" dirty="0" smtClean="0">
                <a:latin typeface="+mj-ea"/>
                <a:ea typeface="+mj-ea"/>
                <a:hlinkClick r:id="rId8"/>
              </a:rPr>
              <a:t>http://spring.io/projects/spring-boot/</a:t>
            </a:r>
            <a:endParaRPr lang="en-US" altLang="zh-CN" sz="2000" dirty="0" smtClean="0">
              <a:latin typeface="+mj-ea"/>
              <a:ea typeface="+mj-ea"/>
            </a:endParaRPr>
          </a:p>
          <a:p>
            <a:pPr>
              <a:lnSpc>
                <a:spcPct val="130000"/>
              </a:lnSpc>
            </a:pPr>
            <a:r>
              <a:rPr lang="en-US" altLang="zh-CN" sz="2000" dirty="0" smtClean="0">
                <a:latin typeface="+mj-ea"/>
                <a:ea typeface="+mj-ea"/>
              </a:rPr>
              <a:t>MySQL Documentation </a:t>
            </a:r>
            <a:r>
              <a:rPr lang="en-US" altLang="zh-CN" sz="2000" dirty="0" smtClean="0">
                <a:latin typeface="+mj-ea"/>
                <a:ea typeface="+mj-ea"/>
                <a:hlinkClick r:id="rId9"/>
              </a:rPr>
              <a:t>https://dev.mysql.com/doc/</a:t>
            </a:r>
            <a:endParaRPr lang="en-US" altLang="zh-CN" sz="2000" dirty="0" smtClean="0">
              <a:latin typeface="+mj-ea"/>
              <a:ea typeface="+mj-ea"/>
            </a:endParaRPr>
          </a:p>
          <a:p>
            <a:pPr>
              <a:lnSpc>
                <a:spcPct val="130000"/>
              </a:lnSpc>
            </a:pPr>
            <a:endParaRPr lang="en-US" altLang="zh-CN" dirty="0">
              <a:latin typeface="+mj-ea"/>
              <a:ea typeface="+mj-ea"/>
            </a:endParaRPr>
          </a:p>
        </p:txBody>
      </p:sp>
    </p:spTree>
    <p:extLst>
      <p:ext uri="{BB962C8B-B14F-4D97-AF65-F5344CB8AC3E}">
        <p14:creationId xmlns:p14="http://schemas.microsoft.com/office/powerpoint/2010/main" val="50983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Segoe UI"/>
                <a:ea typeface="微软雅黑"/>
              </a:rPr>
              <a:t>THANK</a:t>
            </a:r>
            <a:r>
              <a:rPr lang="zh-CN" altLang="en-US" dirty="0">
                <a:latin typeface="Segoe UI"/>
                <a:ea typeface="微软雅黑"/>
              </a:rPr>
              <a:t> </a:t>
            </a:r>
            <a:r>
              <a:rPr lang="en-US" altLang="zh-CN" dirty="0">
                <a:latin typeface="Segoe UI"/>
                <a:ea typeface="微软雅黑"/>
              </a:rPr>
              <a:t>YOU</a:t>
            </a:r>
            <a:r>
              <a:rPr lang="zh-CN" altLang="en-US" dirty="0">
                <a:latin typeface="Segoe UI"/>
                <a:ea typeface="微软雅黑"/>
              </a:rPr>
              <a:t> </a:t>
            </a:r>
            <a:r>
              <a:rPr lang="en-US" altLang="zh-CN" dirty="0">
                <a:latin typeface="Segoe UI"/>
                <a:ea typeface="微软雅黑"/>
              </a:rPr>
              <a:t>FOR</a:t>
            </a:r>
            <a:r>
              <a:rPr lang="zh-CN" altLang="en-US" dirty="0">
                <a:latin typeface="Segoe UI"/>
                <a:ea typeface="微软雅黑"/>
              </a:rPr>
              <a:t> </a:t>
            </a:r>
            <a:r>
              <a:rPr lang="en-US" altLang="zh-CN" dirty="0">
                <a:latin typeface="Segoe UI"/>
                <a:ea typeface="微软雅黑"/>
              </a:rPr>
              <a:t>WATCHING</a:t>
            </a:r>
          </a:p>
        </p:txBody>
      </p:sp>
      <p:sp>
        <p:nvSpPr>
          <p:cNvPr id="5" name="文本占位符 4"/>
          <p:cNvSpPr>
            <a:spLocks noGrp="1"/>
          </p:cNvSpPr>
          <p:nvPr>
            <p:ph type="body" sz="quarter" idx="13"/>
          </p:nvPr>
        </p:nvSpPr>
        <p:spPr>
          <a:xfrm>
            <a:off x="3155230" y="5703927"/>
            <a:ext cx="5881540" cy="508364"/>
          </a:xfrm>
        </p:spPr>
        <p:txBody>
          <a:bodyPr/>
          <a:lstStyle/>
          <a:p>
            <a:r>
              <a:rPr lang="en-US" altLang="zh-CN" dirty="0">
                <a:latin typeface="Segoe UI"/>
                <a:ea typeface="微软雅黑"/>
              </a:rPr>
              <a:t>PRESENTED BY </a:t>
            </a:r>
            <a:r>
              <a:rPr lang="en-US" altLang="zh-CN" dirty="0" smtClean="0">
                <a:latin typeface="Segoe UI"/>
                <a:ea typeface="微软雅黑"/>
              </a:rPr>
              <a:t>HUSTEIC</a:t>
            </a:r>
            <a:endParaRPr lang="en-US" altLang="zh-CN" dirty="0">
              <a:latin typeface="Segoe UI"/>
              <a:ea typeface="微软雅黑"/>
            </a:endParaRPr>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zh-CN" altLang="en-US" dirty="0" smtClean="0"/>
              <a:t>项目背景</a:t>
            </a:r>
            <a:endParaRPr kumimoji="1" lang="zh-CN" altLang="en-US" dirty="0"/>
          </a:p>
        </p:txBody>
      </p:sp>
      <p:sp>
        <p:nvSpPr>
          <p:cNvPr id="20" name="矩形 19"/>
          <p:cNvSpPr/>
          <p:nvPr/>
        </p:nvSpPr>
        <p:spPr>
          <a:xfrm>
            <a:off x="3249794" y="905185"/>
            <a:ext cx="8386536" cy="3477875"/>
          </a:xfrm>
          <a:prstGeom prst="rect">
            <a:avLst/>
          </a:prstGeom>
        </p:spPr>
        <p:txBody>
          <a:bodyPr wrap="square">
            <a:spAutoFit/>
          </a:bodyPr>
          <a:lstStyle/>
          <a:p>
            <a:r>
              <a:rPr lang="en-US" altLang="zh-CN" sz="2000" dirty="0" smtClean="0"/>
              <a:t>	</a:t>
            </a:r>
            <a:r>
              <a:rPr lang="zh-CN" altLang="en-US" sz="2000" dirty="0" smtClean="0"/>
              <a:t>记账</a:t>
            </a:r>
            <a:r>
              <a:rPr lang="zh-CN" altLang="en-US" sz="2000" dirty="0"/>
              <a:t>是每个人生活中重要的组成部分，大多数人都会以一段时间为基准进行个人财务收支的计算和规整。然而，传统的手工记账方式有着计算不便、数目混淆、很难进行各项规整等缺点</a:t>
            </a:r>
            <a:r>
              <a:rPr lang="zh-CN" altLang="en-US" sz="2000" dirty="0" smtClean="0"/>
              <a:t>。</a:t>
            </a:r>
            <a:endParaRPr lang="en-US" altLang="zh-CN" sz="2000" dirty="0" smtClean="0"/>
          </a:p>
          <a:p>
            <a:endParaRPr lang="en-US" altLang="zh-CN" sz="2000" dirty="0"/>
          </a:p>
          <a:p>
            <a:endParaRPr lang="en-US" altLang="zh-CN" sz="2000" dirty="0" smtClean="0"/>
          </a:p>
          <a:p>
            <a:r>
              <a:rPr lang="en-US" altLang="zh-CN" sz="2000" dirty="0" smtClean="0"/>
              <a:t>	</a:t>
            </a:r>
            <a:r>
              <a:rPr lang="zh-CN" altLang="en-US" sz="2000" dirty="0" smtClean="0"/>
              <a:t>随着互联网的普及和</a:t>
            </a:r>
            <a:r>
              <a:rPr lang="en-US" altLang="zh-CN" sz="2000" dirty="0" smtClean="0"/>
              <a:t>web</a:t>
            </a:r>
            <a:r>
              <a:rPr lang="zh-CN" altLang="en-US" sz="2000" dirty="0" smtClean="0"/>
              <a:t>技术的逐渐成熟，使用电子设备记账是一种很好的办法。因此就需要软件开发人员对于个人财务管理系统进行开发供用户使用，以便有效管理个人财务信息，并能够自动对支出收入情况进行统计，通过图表的方式直观地给用户呈现收支情况，方便用户进行个人财务规划。因此个人财务系统是有广阔的市场需求的，它代替了人工记账的繁琐，并有效地对于用户财务进行统计，给用户提供更好的服务。</a:t>
            </a:r>
            <a:endParaRPr lang="zh-CN" altLang="en-US" sz="2000" dirty="0"/>
          </a:p>
        </p:txBody>
      </p:sp>
      <p:grpSp>
        <p:nvGrpSpPr>
          <p:cNvPr id="11" name="组 99"/>
          <p:cNvGrpSpPr/>
          <p:nvPr/>
        </p:nvGrpSpPr>
        <p:grpSpPr>
          <a:xfrm>
            <a:off x="515098" y="864983"/>
            <a:ext cx="2013662" cy="680774"/>
            <a:chOff x="910794" y="928946"/>
            <a:chExt cx="2300757" cy="509896"/>
          </a:xfrm>
        </p:grpSpPr>
        <p:sp>
          <p:nvSpPr>
            <p:cNvPr id="12" name="矩形 11"/>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椭圆 20"/>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椭圆 21"/>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椭圆 22"/>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4" name="椭圆 23"/>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25" name="矩形 24"/>
          <p:cNvSpPr/>
          <p:nvPr/>
        </p:nvSpPr>
        <p:spPr>
          <a:xfrm>
            <a:off x="826431" y="1005321"/>
            <a:ext cx="1915971" cy="461665"/>
          </a:xfrm>
          <a:prstGeom prst="rect">
            <a:avLst/>
          </a:prstGeom>
        </p:spPr>
        <p:txBody>
          <a:bodyPr wrap="square">
            <a:spAutoFit/>
          </a:bodyPr>
          <a:lstStyle/>
          <a:p>
            <a:r>
              <a:rPr lang="zh-CN" altLang="en-US" sz="2400" dirty="0" smtClean="0">
                <a:solidFill>
                  <a:srgbClr val="000000"/>
                </a:solidFill>
                <a:latin typeface="锐字云字库小标宋体1.0" panose="02010604000000000000" pitchFamily="2" charset="-122"/>
                <a:ea typeface="锐字云字库小标宋体1.0" panose="02010604000000000000" pitchFamily="2" charset="-122"/>
              </a:rPr>
              <a:t>背景</a:t>
            </a:r>
            <a:endParaRPr lang="zh-CN" altLang="en-US" sz="2400" dirty="0">
              <a:solidFill>
                <a:srgbClr val="000000"/>
              </a:solidFill>
              <a:latin typeface="锐字云字库小标宋体1.0" panose="02010604000000000000" pitchFamily="2" charset="-122"/>
              <a:ea typeface="锐字云字库小标宋体1.0" panose="02010604000000000000" pitchFamily="2" charset="-122"/>
            </a:endParaRPr>
          </a:p>
        </p:txBody>
      </p:sp>
      <p:grpSp>
        <p:nvGrpSpPr>
          <p:cNvPr id="26" name="组 99"/>
          <p:cNvGrpSpPr/>
          <p:nvPr/>
        </p:nvGrpSpPr>
        <p:grpSpPr>
          <a:xfrm>
            <a:off x="565019" y="2564830"/>
            <a:ext cx="2013662" cy="680774"/>
            <a:chOff x="910794" y="928946"/>
            <a:chExt cx="2300757" cy="509896"/>
          </a:xfrm>
        </p:grpSpPr>
        <p:sp>
          <p:nvSpPr>
            <p:cNvPr id="27" name="矩形 26"/>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8" name="椭圆 27"/>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9" name="椭圆 28"/>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0" name="椭圆 29"/>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32" name="矩形 31"/>
          <p:cNvSpPr/>
          <p:nvPr/>
        </p:nvSpPr>
        <p:spPr>
          <a:xfrm>
            <a:off x="876352" y="2705168"/>
            <a:ext cx="1915971" cy="461665"/>
          </a:xfrm>
          <a:prstGeom prst="rect">
            <a:avLst/>
          </a:prstGeom>
        </p:spPr>
        <p:txBody>
          <a:bodyPr wrap="square">
            <a:spAutoFit/>
          </a:bodyPr>
          <a:lstStyle/>
          <a:p>
            <a:r>
              <a:rPr lang="zh-CN" altLang="en-US" sz="2400" dirty="0">
                <a:solidFill>
                  <a:srgbClr val="000000"/>
                </a:solidFill>
                <a:latin typeface="锐字云字库小标宋体1.0" panose="02010604000000000000" pitchFamily="2" charset="-122"/>
                <a:ea typeface="锐字云字库小标宋体1.0" panose="02010604000000000000" pitchFamily="2" charset="-122"/>
              </a:rPr>
              <a:t>需求</a:t>
            </a:r>
          </a:p>
        </p:txBody>
      </p:sp>
    </p:spTree>
    <p:extLst>
      <p:ext uri="{BB962C8B-B14F-4D97-AF65-F5344CB8AC3E}">
        <p14:creationId xmlns:p14="http://schemas.microsoft.com/office/powerpoint/2010/main" val="33583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系统架构</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14343048"/>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829676" y="2029048"/>
            <a:ext cx="4960936" cy="3555826"/>
          </a:xfrm>
          <a:prstGeom prst="rect">
            <a:avLst/>
          </a:prstGeom>
        </p:spPr>
      </p:pic>
      <p:pic>
        <p:nvPicPr>
          <p:cNvPr id="6" name="图片 5"/>
          <p:cNvPicPr>
            <a:picLocks noChangeAspect="1"/>
          </p:cNvPicPr>
          <p:nvPr/>
        </p:nvPicPr>
        <p:blipFill>
          <a:blip r:embed="rId3"/>
          <a:stretch>
            <a:fillRect/>
          </a:stretch>
        </p:blipFill>
        <p:spPr>
          <a:xfrm>
            <a:off x="6541158" y="2029048"/>
            <a:ext cx="4960936" cy="3555826"/>
          </a:xfrm>
          <a:prstGeom prst="rect">
            <a:avLst/>
          </a:prstGeom>
        </p:spPr>
      </p:pic>
      <p:sp>
        <p:nvSpPr>
          <p:cNvPr id="7" name="文本框 6"/>
          <p:cNvSpPr txBox="1"/>
          <p:nvPr/>
        </p:nvSpPr>
        <p:spPr>
          <a:xfrm>
            <a:off x="1041009" y="414866"/>
            <a:ext cx="3938954" cy="814582"/>
          </a:xfrm>
          <a:prstGeom prst="rect">
            <a:avLst/>
          </a:prstGeom>
          <a:noFill/>
        </p:spPr>
        <p:txBody>
          <a:bodyPr wrap="square" rtlCol="0">
            <a:spAutoFit/>
          </a:bodyPr>
          <a:lstStyle/>
          <a:p>
            <a:pPr>
              <a:lnSpc>
                <a:spcPct val="130000"/>
              </a:lnSpc>
              <a:spcBef>
                <a:spcPts val="600"/>
              </a:spcBef>
            </a:pPr>
            <a:r>
              <a:rPr lang="zh-CN" altLang="en-US" sz="4000" kern="0" dirty="0" smtClean="0">
                <a:latin typeface="微软雅黑" panose="020B0503020204020204" pitchFamily="34" charset="-122"/>
                <a:ea typeface="微软雅黑" panose="020B0503020204020204" pitchFamily="34" charset="-122"/>
                <a:cs typeface="+mn-ea"/>
                <a:sym typeface="+mn-lt"/>
              </a:rPr>
              <a:t>技术架构</a:t>
            </a:r>
            <a:endParaRPr lang="zh-CN" altLang="en-US" sz="4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380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spring MV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60" y="4834357"/>
            <a:ext cx="24574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4388625" y="4212851"/>
            <a:ext cx="7084833" cy="2059781"/>
          </a:xfrm>
          <a:prstGeom prst="rect">
            <a:avLst/>
          </a:prstGeom>
        </p:spPr>
      </p:pic>
      <p:sp>
        <p:nvSpPr>
          <p:cNvPr id="7" name="矩形 6"/>
          <p:cNvSpPr/>
          <p:nvPr/>
        </p:nvSpPr>
        <p:spPr>
          <a:xfrm>
            <a:off x="540326" y="500996"/>
            <a:ext cx="10127673" cy="461665"/>
          </a:xfrm>
          <a:prstGeom prst="rect">
            <a:avLst/>
          </a:prstGeom>
        </p:spPr>
        <p:txBody>
          <a:bodyPr wrap="square">
            <a:spAutoFit/>
          </a:bodyPr>
          <a:lstStyle/>
          <a:p>
            <a:r>
              <a:rPr lang="zh-CN" altLang="en-US" sz="2400" b="1" dirty="0" smtClean="0"/>
              <a:t>架构：</a:t>
            </a:r>
            <a:endParaRPr lang="zh-CN" altLang="en-US" sz="2400" b="1" dirty="0"/>
          </a:p>
        </p:txBody>
      </p:sp>
      <p:sp>
        <p:nvSpPr>
          <p:cNvPr id="8" name="矩形 7"/>
          <p:cNvSpPr/>
          <p:nvPr/>
        </p:nvSpPr>
        <p:spPr>
          <a:xfrm>
            <a:off x="540325" y="1235251"/>
            <a:ext cx="10127673" cy="1754326"/>
          </a:xfrm>
          <a:prstGeom prst="rect">
            <a:avLst/>
          </a:prstGeom>
        </p:spPr>
        <p:txBody>
          <a:bodyPr wrap="square">
            <a:spAutoFit/>
          </a:bodyPr>
          <a:lstStyle/>
          <a:p>
            <a:r>
              <a:rPr lang="en-US" altLang="zh-CN" dirty="0" smtClean="0"/>
              <a:t>MVC</a:t>
            </a:r>
            <a:r>
              <a:rPr lang="zh-CN" altLang="en-US" dirty="0" smtClean="0"/>
              <a:t>模式：</a:t>
            </a:r>
            <a:endParaRPr lang="en-US" altLang="zh-CN" dirty="0" smtClean="0"/>
          </a:p>
          <a:p>
            <a:endParaRPr lang="en-US" altLang="zh-CN" dirty="0" smtClean="0"/>
          </a:p>
          <a:p>
            <a:r>
              <a:rPr lang="zh-CN" altLang="en-US" dirty="0"/>
              <a:t>（</a:t>
            </a:r>
            <a:r>
              <a:rPr lang="en-US" altLang="zh-CN" dirty="0"/>
              <a:t>1</a:t>
            </a:r>
            <a:r>
              <a:rPr lang="zh-CN" altLang="en-US" dirty="0"/>
              <a:t>）模型（</a:t>
            </a:r>
            <a:r>
              <a:rPr lang="en-US" altLang="zh-CN" dirty="0"/>
              <a:t>Model</a:t>
            </a:r>
            <a:r>
              <a:rPr lang="zh-CN" altLang="en-US" dirty="0"/>
              <a:t>）：应用程序的核心功能，管理这个模块中用到的数据和值</a:t>
            </a:r>
          </a:p>
          <a:p>
            <a:r>
              <a:rPr lang="zh-CN" altLang="en-US" dirty="0"/>
              <a:t>（</a:t>
            </a:r>
            <a:r>
              <a:rPr lang="en-US" altLang="zh-CN" dirty="0"/>
              <a:t>2</a:t>
            </a:r>
            <a:r>
              <a:rPr lang="zh-CN" altLang="en-US" dirty="0"/>
              <a:t>）视图（</a:t>
            </a:r>
            <a:r>
              <a:rPr lang="en-US" altLang="zh-CN" dirty="0"/>
              <a:t>View</a:t>
            </a:r>
            <a:r>
              <a:rPr lang="zh-CN" altLang="en-US" dirty="0"/>
              <a:t>）：视图提供模型的展示，管理模型如何显示给用户，它是应用程序的外观。</a:t>
            </a:r>
          </a:p>
          <a:p>
            <a:r>
              <a:rPr lang="zh-CN" altLang="en-US" dirty="0"/>
              <a:t>（</a:t>
            </a:r>
            <a:r>
              <a:rPr lang="en-US" altLang="zh-CN" dirty="0"/>
              <a:t>3</a:t>
            </a:r>
            <a:r>
              <a:rPr lang="zh-CN" altLang="en-US" dirty="0"/>
              <a:t>）控制器（</a:t>
            </a:r>
            <a:r>
              <a:rPr lang="en-US" altLang="zh-CN" dirty="0"/>
              <a:t>Controller</a:t>
            </a:r>
            <a:r>
              <a:rPr lang="zh-CN" altLang="en-US" dirty="0"/>
              <a:t>）：对用户的输入做出反应，管理用户和视图的交互，是连接模型和视图的枢纽。</a:t>
            </a:r>
          </a:p>
        </p:txBody>
      </p:sp>
      <p:sp>
        <p:nvSpPr>
          <p:cNvPr id="9" name="矩形 8"/>
          <p:cNvSpPr/>
          <p:nvPr/>
        </p:nvSpPr>
        <p:spPr>
          <a:xfrm>
            <a:off x="540325" y="3262167"/>
            <a:ext cx="10587219" cy="646331"/>
          </a:xfrm>
          <a:prstGeom prst="rect">
            <a:avLst/>
          </a:prstGeom>
        </p:spPr>
        <p:txBody>
          <a:bodyPr wrap="square">
            <a:spAutoFit/>
          </a:bodyPr>
          <a:lstStyle/>
          <a:p>
            <a:r>
              <a:rPr lang="zh-CN" altLang="en-US" dirty="0"/>
              <a:t>Spring MVC使用@Controller和@RestController注解的bean来处理传入的HTTP请求。使用@RequestMapping注解将HTTP请求映射到相应的控制器中。</a:t>
            </a:r>
          </a:p>
        </p:txBody>
      </p:sp>
    </p:spTree>
    <p:extLst>
      <p:ext uri="{BB962C8B-B14F-4D97-AF65-F5344CB8AC3E}">
        <p14:creationId xmlns:p14="http://schemas.microsoft.com/office/powerpoint/2010/main" val="5159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0326" y="500996"/>
            <a:ext cx="10127673" cy="461665"/>
          </a:xfrm>
          <a:prstGeom prst="rect">
            <a:avLst/>
          </a:prstGeom>
        </p:spPr>
        <p:txBody>
          <a:bodyPr wrap="square">
            <a:spAutoFit/>
          </a:bodyPr>
          <a:lstStyle/>
          <a:p>
            <a:r>
              <a:rPr lang="zh-CN" altLang="en-US" sz="2400" b="1" dirty="0" smtClean="0"/>
              <a:t>架构：</a:t>
            </a:r>
            <a:endParaRPr lang="zh-CN" altLang="en-US" sz="2400" b="1" dirty="0"/>
          </a:p>
        </p:txBody>
      </p:sp>
      <p:sp>
        <p:nvSpPr>
          <p:cNvPr id="4" name="矩形 3"/>
          <p:cNvSpPr/>
          <p:nvPr/>
        </p:nvSpPr>
        <p:spPr>
          <a:xfrm>
            <a:off x="3588326" y="1620325"/>
            <a:ext cx="6096000" cy="2308324"/>
          </a:xfrm>
          <a:prstGeom prst="rect">
            <a:avLst/>
          </a:prstGeom>
        </p:spPr>
        <p:txBody>
          <a:bodyPr>
            <a:spAutoFit/>
          </a:bodyPr>
          <a:lstStyle/>
          <a:p>
            <a:r>
              <a:rPr lang="zh-CN" altLang="en-US" dirty="0" smtClean="0"/>
              <a:t>（</a:t>
            </a:r>
            <a:r>
              <a:rPr lang="zh-CN" altLang="en-US" dirty="0"/>
              <a:t>1）表示层（Presentation Layer）：提供与用户交互的界面。GUI（图形用户界面）和Web页面是表示层的两个典型的例子</a:t>
            </a:r>
          </a:p>
          <a:p>
            <a:r>
              <a:rPr lang="zh-CN" altLang="en-US" dirty="0"/>
              <a:t>（2）业务层（Business Layer）：也称为业务逻辑层，用于实现各种业务逻辑，如处理数据验证，根据特定的业务规则和任务来响应特定的行为。</a:t>
            </a:r>
          </a:p>
          <a:p>
            <a:r>
              <a:rPr lang="zh-CN" altLang="en-US" dirty="0"/>
              <a:t>（3）数据访问层（Data Access Layer）：也称为数据持久层，负责存放和管理应用的持久性业务数据。</a:t>
            </a:r>
          </a:p>
        </p:txBody>
      </p:sp>
      <p:sp>
        <p:nvSpPr>
          <p:cNvPr id="5" name="矩形 4"/>
          <p:cNvSpPr/>
          <p:nvPr/>
        </p:nvSpPr>
        <p:spPr>
          <a:xfrm>
            <a:off x="540326" y="1424326"/>
            <a:ext cx="6096000" cy="369332"/>
          </a:xfrm>
          <a:prstGeom prst="rect">
            <a:avLst/>
          </a:prstGeom>
        </p:spPr>
        <p:txBody>
          <a:bodyPr>
            <a:spAutoFit/>
          </a:bodyPr>
          <a:lstStyle/>
          <a:p>
            <a:r>
              <a:rPr lang="zh-CN" altLang="en-US" b="1" dirty="0"/>
              <a:t>三层架构</a:t>
            </a:r>
          </a:p>
        </p:txBody>
      </p:sp>
      <p:pic>
        <p:nvPicPr>
          <p:cNvPr id="6" name="图片 5"/>
          <p:cNvPicPr>
            <a:picLocks noChangeAspect="1"/>
          </p:cNvPicPr>
          <p:nvPr/>
        </p:nvPicPr>
        <p:blipFill>
          <a:blip r:embed="rId2"/>
          <a:stretch>
            <a:fillRect/>
          </a:stretch>
        </p:blipFill>
        <p:spPr>
          <a:xfrm>
            <a:off x="1498971" y="4452001"/>
            <a:ext cx="7084833" cy="2059781"/>
          </a:xfrm>
          <a:prstGeom prst="rect">
            <a:avLst/>
          </a:prstGeom>
        </p:spPr>
      </p:pic>
    </p:spTree>
    <p:extLst>
      <p:ext uri="{BB962C8B-B14F-4D97-AF65-F5344CB8AC3E}">
        <p14:creationId xmlns:p14="http://schemas.microsoft.com/office/powerpoint/2010/main" val="26986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en-US" altLang="zh-CN" sz="1800" dirty="0" smtClean="0"/>
              <a:t>GitHub</a:t>
            </a:r>
            <a:r>
              <a:rPr lang="zh-CN" altLang="en-US" sz="1800" dirty="0" smtClean="0"/>
              <a:t>协作</a:t>
            </a:r>
            <a:endParaRPr lang="zh-CN" altLang="en-US" sz="18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42" y="796496"/>
            <a:ext cx="9358581" cy="4593224"/>
          </a:xfrm>
          <a:prstGeom prst="rect">
            <a:avLst/>
          </a:prstGeom>
        </p:spPr>
      </p:pic>
      <p:sp>
        <p:nvSpPr>
          <p:cNvPr id="10" name="文本框 9"/>
          <p:cNvSpPr txBox="1"/>
          <p:nvPr/>
        </p:nvSpPr>
        <p:spPr>
          <a:xfrm>
            <a:off x="1214973" y="5767246"/>
            <a:ext cx="8189402"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项目采用</a:t>
            </a:r>
            <a:r>
              <a:rPr lang="en-US" altLang="zh-CN" sz="1600" kern="0" dirty="0" err="1" smtClean="0">
                <a:latin typeface="微软雅黑" panose="020B0503020204020204" pitchFamily="34" charset="-122"/>
                <a:ea typeface="微软雅黑" panose="020B0503020204020204" pitchFamily="34" charset="-122"/>
                <a:cs typeface="+mn-ea"/>
                <a:sym typeface="+mn-lt"/>
              </a:rPr>
              <a:t>git</a:t>
            </a:r>
            <a:r>
              <a:rPr lang="zh-CN" altLang="en-US" sz="1600" kern="0" dirty="0" smtClean="0">
                <a:latin typeface="微软雅黑" panose="020B0503020204020204" pitchFamily="34" charset="-122"/>
                <a:ea typeface="微软雅黑" panose="020B0503020204020204" pitchFamily="34" charset="-122"/>
                <a:cs typeface="+mn-ea"/>
                <a:sym typeface="+mn-lt"/>
              </a:rPr>
              <a:t>版本管理工具，</a:t>
            </a:r>
            <a:r>
              <a:rPr lang="en-US" altLang="zh-CN" sz="1600" kern="0" dirty="0" smtClean="0">
                <a:latin typeface="微软雅黑" panose="020B0503020204020204" pitchFamily="34" charset="-122"/>
                <a:ea typeface="微软雅黑" panose="020B0503020204020204" pitchFamily="34" charset="-122"/>
                <a:cs typeface="+mn-ea"/>
                <a:sym typeface="+mn-lt"/>
              </a:rPr>
              <a:t>GitHub</a:t>
            </a:r>
            <a:r>
              <a:rPr lang="zh-CN" altLang="en-US" sz="1600" kern="0" dirty="0" smtClean="0">
                <a:latin typeface="微软雅黑" panose="020B0503020204020204" pitchFamily="34" charset="-122"/>
                <a:ea typeface="微软雅黑" panose="020B0503020204020204" pitchFamily="34" charset="-122"/>
                <a:cs typeface="+mn-ea"/>
                <a:sym typeface="+mn-lt"/>
              </a:rPr>
              <a:t>仓库托管协作完成</a:t>
            </a:r>
            <a:endParaRPr lang="en-US" altLang="zh-CN" sz="1600" kern="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027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TotalTime>
  <Words>1572</Words>
  <Application>Microsoft Office PowerPoint</Application>
  <PresentationFormat>宽屏</PresentationFormat>
  <Paragraphs>250</Paragraphs>
  <Slides>39</Slides>
  <Notes>21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39</vt:i4>
      </vt:variant>
    </vt:vector>
  </HeadingPairs>
  <TitlesOfParts>
    <vt:vector size="53" baseType="lpstr">
      <vt:lpstr>等线</vt:lpstr>
      <vt:lpstr>锐字云字库小标宋体1.0</vt:lpstr>
      <vt:lpstr>宋体</vt:lpstr>
      <vt:lpstr>Microsoft YaHei</vt:lpstr>
      <vt:lpstr>Microsoft YaHei</vt:lpstr>
      <vt:lpstr>Arial</vt:lpstr>
      <vt:lpstr>Arial</vt:lpstr>
      <vt:lpstr>Century Gothic</vt:lpstr>
      <vt:lpstr>Comic Sans MS</vt:lpstr>
      <vt:lpstr>Consolas</vt:lpstr>
      <vt:lpstr>Segoe UI</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mudifan</cp:lastModifiedBy>
  <cp:revision>146</cp:revision>
  <dcterms:created xsi:type="dcterms:W3CDTF">2015-08-18T02:51:41Z</dcterms:created>
  <dcterms:modified xsi:type="dcterms:W3CDTF">2019-01-13T10:56:27Z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